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9"/>
  </p:notesMasterIdLst>
  <p:sldIdLst>
    <p:sldId id="256" r:id="rId2"/>
    <p:sldId id="257" r:id="rId3"/>
    <p:sldId id="258" r:id="rId4"/>
    <p:sldId id="261" r:id="rId5"/>
    <p:sldId id="259" r:id="rId6"/>
    <p:sldId id="260"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3" r:id="rId38"/>
  </p:sldIdLst>
  <p:sldSz cx="18288000" cy="10287000"/>
  <p:notesSz cx="6858000" cy="9144000"/>
  <p:embeddedFontLst>
    <p:embeddedFont>
      <p:font typeface="Nunito" pitchFamily="2" charset="0"/>
      <p:regular r:id="rId40"/>
    </p:embeddedFont>
    <p:embeddedFont>
      <p:font typeface="Nunito Bold" charset="0"/>
      <p:regular r:id="rId41"/>
      <p:bold r:id="rId42"/>
    </p:embeddedFont>
    <p:embeddedFont>
      <p:font typeface="Open Sans 1 Bold" panose="020B0604020202020204" charset="0"/>
      <p:regular r:id="rId43"/>
    </p:embeddedFont>
    <p:embeddedFont>
      <p:font typeface="Open Sans 2" panose="020B0604020202020204" charset="0"/>
      <p:regular r:id="rId44"/>
    </p:embeddedFont>
    <p:embeddedFont>
      <p:font typeface="Open Sans 2 Bold" panose="020B0604020202020204" charset="0"/>
      <p:regular r:id="rId45"/>
    </p:embeddedFont>
    <p:embeddedFont>
      <p:font typeface="Poppins" panose="020B0502040204020203" pitchFamily="2" charset="0"/>
      <p:regular r:id="rId46"/>
      <p:bold r:id="rId47"/>
      <p:italic r:id="rId48"/>
      <p:boldItalic r:id="rId49"/>
    </p:embeddedFont>
    <p:embeddedFont>
      <p:font typeface="Raleway 1" panose="020B0604020202020204" charset="0"/>
      <p:regular r:id="rId50"/>
    </p:embeddedFont>
    <p:embeddedFont>
      <p:font typeface="Raleway 1 Bold" panose="020B0604020202020204" charset="0"/>
      <p:regular r:id="rId51"/>
    </p:embeddedFont>
    <p:embeddedFont>
      <p:font typeface="Raleway 2" panose="020B0604020202020204" charset="0"/>
      <p:regular r:id="rId52"/>
    </p:embeddedFont>
    <p:embeddedFont>
      <p:font typeface="Raleway 2 Bold" panose="020B0604020202020204" charset="0"/>
      <p:regular r:id="rId53"/>
    </p:embeddedFont>
    <p:embeddedFont>
      <p:font typeface="Raleway Heavy" panose="020B0604020202020204" charset="0"/>
      <p:regular r:id="rId54"/>
    </p:embeddedFont>
    <p:embeddedFont>
      <p:font typeface="Sanchez" panose="020B0604020202020204" charset="0"/>
      <p:regular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1447D2-B11F-4E17-9645-E3969D08FB5C}" v="33" dt="2026-09-30T17:32:43.905"/>
    <p1510:client id="{4FCD8E0D-975A-47E3-A4BC-9C42BA252A92}" v="172" dt="2026-09-30T17:37:49.4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101" d="100"/>
          <a:sy n="101" d="100"/>
        </p:scale>
        <p:origin x="654"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2.fntdata"/><Relationship Id="rId54"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font" Target="fonts/font13.fntdata"/><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Asquith" userId="UC+iVACphxG9A2XDF02Aqs/KqjjNk/+mtYOCZAeQWF4=" providerId="None" clId="Web-{4FCD8E0D-975A-47E3-A4BC-9C42BA252A92}"/>
    <pc:docChg chg="modSld sldOrd">
      <pc:chgData name="Amanda Asquith" userId="UC+iVACphxG9A2XDF02Aqs/KqjjNk/+mtYOCZAeQWF4=" providerId="None" clId="Web-{4FCD8E0D-975A-47E3-A4BC-9C42BA252A92}" dt="2026-09-30T17:37:49.282" v="97" actId="20577"/>
      <pc:docMkLst>
        <pc:docMk/>
      </pc:docMkLst>
      <pc:sldChg chg="modSp">
        <pc:chgData name="Amanda Asquith" userId="UC+iVACphxG9A2XDF02Aqs/KqjjNk/+mtYOCZAeQWF4=" providerId="None" clId="Web-{4FCD8E0D-975A-47E3-A4BC-9C42BA252A92}" dt="2026-09-30T17:20:45.979" v="58" actId="14100"/>
        <pc:sldMkLst>
          <pc:docMk/>
          <pc:sldMk cId="0" sldId="259"/>
        </pc:sldMkLst>
        <pc:spChg chg="mod">
          <ac:chgData name="Amanda Asquith" userId="UC+iVACphxG9A2XDF02Aqs/KqjjNk/+mtYOCZAeQWF4=" providerId="None" clId="Web-{4FCD8E0D-975A-47E3-A4BC-9C42BA252A92}" dt="2026-09-30T17:20:45.979" v="58" actId="14100"/>
          <ac:spMkLst>
            <pc:docMk/>
            <pc:sldMk cId="0" sldId="259"/>
            <ac:spMk id="28" creationId="{00000000-0000-0000-0000-000000000000}"/>
          </ac:spMkLst>
        </pc:spChg>
      </pc:sldChg>
      <pc:sldChg chg="ord">
        <pc:chgData name="Amanda Asquith" userId="UC+iVACphxG9A2XDF02Aqs/KqjjNk/+mtYOCZAeQWF4=" providerId="None" clId="Web-{4FCD8E0D-975A-47E3-A4BC-9C42BA252A92}" dt="2026-09-30T17:21:15.948" v="59"/>
        <pc:sldMkLst>
          <pc:docMk/>
          <pc:sldMk cId="0" sldId="261"/>
        </pc:sldMkLst>
      </pc:sldChg>
      <pc:sldChg chg="modSp">
        <pc:chgData name="Amanda Asquith" userId="UC+iVACphxG9A2XDF02Aqs/KqjjNk/+mtYOCZAeQWF4=" providerId="None" clId="Web-{4FCD8E0D-975A-47E3-A4BC-9C42BA252A92}" dt="2026-09-30T17:22:34.823" v="72" actId="20577"/>
        <pc:sldMkLst>
          <pc:docMk/>
          <pc:sldMk cId="0" sldId="263"/>
        </pc:sldMkLst>
        <pc:spChg chg="mod">
          <ac:chgData name="Amanda Asquith" userId="UC+iVACphxG9A2XDF02Aqs/KqjjNk/+mtYOCZAeQWF4=" providerId="None" clId="Web-{4FCD8E0D-975A-47E3-A4BC-9C42BA252A92}" dt="2026-09-30T17:22:34.823" v="72" actId="20577"/>
          <ac:spMkLst>
            <pc:docMk/>
            <pc:sldMk cId="0" sldId="263"/>
            <ac:spMk id="14" creationId="{00000000-0000-0000-0000-000000000000}"/>
          </ac:spMkLst>
        </pc:spChg>
        <pc:spChg chg="mod">
          <ac:chgData name="Amanda Asquith" userId="UC+iVACphxG9A2XDF02Aqs/KqjjNk/+mtYOCZAeQWF4=" providerId="None" clId="Web-{4FCD8E0D-975A-47E3-A4BC-9C42BA252A92}" dt="2026-09-30T17:22:18.807" v="67" actId="20577"/>
          <ac:spMkLst>
            <pc:docMk/>
            <pc:sldMk cId="0" sldId="263"/>
            <ac:spMk id="16" creationId="{00000000-0000-0000-0000-000000000000}"/>
          </ac:spMkLst>
        </pc:spChg>
      </pc:sldChg>
      <pc:sldChg chg="ord">
        <pc:chgData name="Amanda Asquith" userId="UC+iVACphxG9A2XDF02Aqs/KqjjNk/+mtYOCZAeQWF4=" providerId="None" clId="Web-{4FCD8E0D-975A-47E3-A4BC-9C42BA252A92}" dt="2026-09-30T17:22:55.167" v="73"/>
        <pc:sldMkLst>
          <pc:docMk/>
          <pc:sldMk cId="0" sldId="264"/>
        </pc:sldMkLst>
      </pc:sldChg>
      <pc:sldChg chg="modSp">
        <pc:chgData name="Amanda Asquith" userId="UC+iVACphxG9A2XDF02Aqs/KqjjNk/+mtYOCZAeQWF4=" providerId="None" clId="Web-{4FCD8E0D-975A-47E3-A4BC-9C42BA252A92}" dt="2026-09-30T17:24:27.808" v="75" actId="20577"/>
        <pc:sldMkLst>
          <pc:docMk/>
          <pc:sldMk cId="0" sldId="265"/>
        </pc:sldMkLst>
        <pc:spChg chg="mod">
          <ac:chgData name="Amanda Asquith" userId="UC+iVACphxG9A2XDF02Aqs/KqjjNk/+mtYOCZAeQWF4=" providerId="None" clId="Web-{4FCD8E0D-975A-47E3-A4BC-9C42BA252A92}" dt="2026-09-30T17:24:27.808" v="75" actId="20577"/>
          <ac:spMkLst>
            <pc:docMk/>
            <pc:sldMk cId="0" sldId="265"/>
            <ac:spMk id="3" creationId="{00000000-0000-0000-0000-000000000000}"/>
          </ac:spMkLst>
        </pc:spChg>
      </pc:sldChg>
      <pc:sldChg chg="addSp modSp">
        <pc:chgData name="Amanda Asquith" userId="UC+iVACphxG9A2XDF02Aqs/KqjjNk/+mtYOCZAeQWF4=" providerId="None" clId="Web-{4FCD8E0D-975A-47E3-A4BC-9C42BA252A92}" dt="2026-09-30T17:27:39.044" v="85" actId="1076"/>
        <pc:sldMkLst>
          <pc:docMk/>
          <pc:sldMk cId="0" sldId="270"/>
        </pc:sldMkLst>
        <pc:picChg chg="add mod">
          <ac:chgData name="Amanda Asquith" userId="UC+iVACphxG9A2XDF02Aqs/KqjjNk/+mtYOCZAeQWF4=" providerId="None" clId="Web-{4FCD8E0D-975A-47E3-A4BC-9C42BA252A92}" dt="2026-09-30T17:27:39.044" v="85" actId="1076"/>
          <ac:picMkLst>
            <pc:docMk/>
            <pc:sldMk cId="0" sldId="270"/>
            <ac:picMk id="9" creationId="{29EDC2BF-B87E-72EA-D7B1-605F14605023}"/>
          </ac:picMkLst>
        </pc:picChg>
      </pc:sldChg>
      <pc:sldChg chg="modSp">
        <pc:chgData name="Amanda Asquith" userId="UC+iVACphxG9A2XDF02Aqs/KqjjNk/+mtYOCZAeQWF4=" providerId="None" clId="Web-{4FCD8E0D-975A-47E3-A4BC-9C42BA252A92}" dt="2026-09-30T17:34:36.484" v="90" actId="20577"/>
        <pc:sldMkLst>
          <pc:docMk/>
          <pc:sldMk cId="0" sldId="280"/>
        </pc:sldMkLst>
        <pc:spChg chg="mod">
          <ac:chgData name="Amanda Asquith" userId="UC+iVACphxG9A2XDF02Aqs/KqjjNk/+mtYOCZAeQWF4=" providerId="None" clId="Web-{4FCD8E0D-975A-47E3-A4BC-9C42BA252A92}" dt="2026-09-30T17:34:36.484" v="90" actId="20577"/>
          <ac:spMkLst>
            <pc:docMk/>
            <pc:sldMk cId="0" sldId="280"/>
            <ac:spMk id="6" creationId="{00000000-0000-0000-0000-000000000000}"/>
          </ac:spMkLst>
        </pc:spChg>
      </pc:sldChg>
      <pc:sldChg chg="modSp">
        <pc:chgData name="Amanda Asquith" userId="UC+iVACphxG9A2XDF02Aqs/KqjjNk/+mtYOCZAeQWF4=" providerId="None" clId="Web-{4FCD8E0D-975A-47E3-A4BC-9C42BA252A92}" dt="2026-09-30T17:37:26.438" v="95" actId="20577"/>
        <pc:sldMkLst>
          <pc:docMk/>
          <pc:sldMk cId="0" sldId="286"/>
        </pc:sldMkLst>
        <pc:spChg chg="mod">
          <ac:chgData name="Amanda Asquith" userId="UC+iVACphxG9A2XDF02Aqs/KqjjNk/+mtYOCZAeQWF4=" providerId="None" clId="Web-{4FCD8E0D-975A-47E3-A4BC-9C42BA252A92}" dt="2026-09-30T17:37:26.438" v="95" actId="20577"/>
          <ac:spMkLst>
            <pc:docMk/>
            <pc:sldMk cId="0" sldId="286"/>
            <ac:spMk id="14" creationId="{00000000-0000-0000-0000-000000000000}"/>
          </ac:spMkLst>
        </pc:spChg>
        <pc:spChg chg="mod">
          <ac:chgData name="Amanda Asquith" userId="UC+iVACphxG9A2XDF02Aqs/KqjjNk/+mtYOCZAeQWF4=" providerId="None" clId="Web-{4FCD8E0D-975A-47E3-A4BC-9C42BA252A92}" dt="2026-09-30T17:36:59.969" v="92" actId="20577"/>
          <ac:spMkLst>
            <pc:docMk/>
            <pc:sldMk cId="0" sldId="286"/>
            <ac:spMk id="16" creationId="{00000000-0000-0000-0000-000000000000}"/>
          </ac:spMkLst>
        </pc:spChg>
      </pc:sldChg>
      <pc:sldChg chg="modSp">
        <pc:chgData name="Amanda Asquith" userId="UC+iVACphxG9A2XDF02Aqs/KqjjNk/+mtYOCZAeQWF4=" providerId="None" clId="Web-{4FCD8E0D-975A-47E3-A4BC-9C42BA252A92}" dt="2026-09-30T17:37:49.282" v="97" actId="20577"/>
        <pc:sldMkLst>
          <pc:docMk/>
          <pc:sldMk cId="0" sldId="287"/>
        </pc:sldMkLst>
        <pc:spChg chg="mod">
          <ac:chgData name="Amanda Asquith" userId="UC+iVACphxG9A2XDF02Aqs/KqjjNk/+mtYOCZAeQWF4=" providerId="None" clId="Web-{4FCD8E0D-975A-47E3-A4BC-9C42BA252A92}" dt="2026-09-30T17:37:49.282" v="97" actId="20577"/>
          <ac:spMkLst>
            <pc:docMk/>
            <pc:sldMk cId="0" sldId="287"/>
            <ac:spMk id="3" creationId="{00000000-0000-0000-0000-000000000000}"/>
          </ac:spMkLst>
        </pc:spChg>
      </pc:sldChg>
      <pc:sldChg chg="modSp">
        <pc:chgData name="Amanda Asquith" userId="UC+iVACphxG9A2XDF02Aqs/KqjjNk/+mtYOCZAeQWF4=" providerId="None" clId="Web-{4FCD8E0D-975A-47E3-A4BC-9C42BA252A92}" dt="2026-09-30T17:06:19.176" v="56" actId="20577"/>
        <pc:sldMkLst>
          <pc:docMk/>
          <pc:sldMk cId="0" sldId="288"/>
        </pc:sldMkLst>
        <pc:spChg chg="mod">
          <ac:chgData name="Amanda Asquith" userId="UC+iVACphxG9A2XDF02Aqs/KqjjNk/+mtYOCZAeQWF4=" providerId="None" clId="Web-{4FCD8E0D-975A-47E3-A4BC-9C42BA252A92}" dt="2026-09-30T17:06:19.176" v="56" actId="20577"/>
          <ac:spMkLst>
            <pc:docMk/>
            <pc:sldMk cId="0" sldId="288"/>
            <ac:spMk id="3" creationId="{00000000-0000-0000-0000-000000000000}"/>
          </ac:spMkLst>
        </pc:spChg>
      </pc:sldChg>
    </pc:docChg>
  </pc:docChgLst>
  <pc:docChgLst>
    <pc:chgData name="Monica Illes" userId="9Hcs/sDE2g4kHmpMCS1zQUJ6HEDr3VWzZTe1Rr3XnQI=" providerId="None" clId="Web-{3B1447D2-B11F-4E17-9645-E3969D08FB5C}"/>
    <pc:docChg chg="modSld">
      <pc:chgData name="Monica Illes" userId="9Hcs/sDE2g4kHmpMCS1zQUJ6HEDr3VWzZTe1Rr3XnQI=" providerId="None" clId="Web-{3B1447D2-B11F-4E17-9645-E3969D08FB5C}" dt="2026-09-30T17:32:43.874" v="20" actId="20577"/>
      <pc:docMkLst>
        <pc:docMk/>
      </pc:docMkLst>
      <pc:sldChg chg="addSp modSp addAnim">
        <pc:chgData name="Monica Illes" userId="9Hcs/sDE2g4kHmpMCS1zQUJ6HEDr3VWzZTe1Rr3XnQI=" providerId="None" clId="Web-{3B1447D2-B11F-4E17-9645-E3969D08FB5C}" dt="2026-09-30T17:31:47.889" v="19"/>
        <pc:sldMkLst>
          <pc:docMk/>
          <pc:sldMk cId="0" sldId="268"/>
        </pc:sldMkLst>
        <pc:spChg chg="mod">
          <ac:chgData name="Monica Illes" userId="9Hcs/sDE2g4kHmpMCS1zQUJ6HEDr3VWzZTe1Rr3XnQI=" providerId="None" clId="Web-{3B1447D2-B11F-4E17-9645-E3969D08FB5C}" dt="2026-09-30T17:31:34.030" v="18" actId="1076"/>
          <ac:spMkLst>
            <pc:docMk/>
            <pc:sldMk cId="0" sldId="268"/>
            <ac:spMk id="3" creationId="{00000000-0000-0000-0000-000000000000}"/>
          </ac:spMkLst>
        </pc:spChg>
        <pc:picChg chg="add mod">
          <ac:chgData name="Monica Illes" userId="9Hcs/sDE2g4kHmpMCS1zQUJ6HEDr3VWzZTe1Rr3XnQI=" providerId="None" clId="Web-{3B1447D2-B11F-4E17-9645-E3969D08FB5C}" dt="2026-09-30T17:31:25.624" v="16" actId="1076"/>
          <ac:picMkLst>
            <pc:docMk/>
            <pc:sldMk cId="0" sldId="268"/>
            <ac:picMk id="6" creationId="{73336F5D-3799-89B8-1E01-8345AA6024E8}"/>
          </ac:picMkLst>
        </pc:picChg>
      </pc:sldChg>
      <pc:sldChg chg="modSp addAnim delAnim">
        <pc:chgData name="Monica Illes" userId="9Hcs/sDE2g4kHmpMCS1zQUJ6HEDr3VWzZTe1Rr3XnQI=" providerId="None" clId="Web-{3B1447D2-B11F-4E17-9645-E3969D08FB5C}" dt="2026-09-30T17:32:43.874" v="20" actId="20577"/>
        <pc:sldMkLst>
          <pc:docMk/>
          <pc:sldMk cId="0" sldId="290"/>
        </pc:sldMkLst>
        <pc:spChg chg="mod">
          <ac:chgData name="Monica Illes" userId="9Hcs/sDE2g4kHmpMCS1zQUJ6HEDr3VWzZTe1Rr3XnQI=" providerId="None" clId="Web-{3B1447D2-B11F-4E17-9645-E3969D08FB5C}" dt="2026-09-30T17:32:43.874" v="20" actId="20577"/>
          <ac:spMkLst>
            <pc:docMk/>
            <pc:sldMk cId="0" sldId="290"/>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22.10.2026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Golden Ticket Student Card: </a:t>
            </a:r>
          </a:p>
          <a:p>
            <a:r>
              <a:rPr lang="en-US"/>
              <a:t>Mindset- You are a student- use example if they were contacted by someone who went to their undergrad- or that participated in a club in undergrad. Would you be willing to talk to them?  </a:t>
            </a:r>
          </a:p>
          <a:p>
            <a:endParaRPr lang="en-US"/>
          </a:p>
          <a:p>
            <a:r>
              <a:rPr lang="en-US"/>
              <a:t>In reviewing your comfort with networking – that you submitted for your 1-on-1 resumes many people have expressed concern about networking b/c they are new to the field- in some people words “they don’t know anything about the environmental field.” Well is that not why you came to Bren?  YOU are a student &amp; professional working in the field don’t expect you to be an expert, or have years of experience.  You are a student- the expectations are lower than you think. </a:t>
            </a:r>
          </a:p>
          <a:p>
            <a:endParaRPr lang="en-US"/>
          </a:p>
          <a:p>
            <a:endParaRPr lang="en-US"/>
          </a:p>
          <a:p>
            <a:r>
              <a:rPr lang="en-US"/>
              <a:t>Make Meaningful Connections: Thinking of how networking also allows you to give back to others—when you connect with people, it’s not just about what you can get from them, it’s also about how you might be able to help them now or later. If you hadn’t connected with them, you wouldn’t have the opportunity to help them. When connecting – you can do this from a palace of authenticity.  If you don’t want the connection to feel to sales, or not genuine. Then just set that intention- go in with the goal to learn, grow, and connect. Not get anything specifically. You can also give the person, your exquisite attention! In today’s world where things are busy, we are constantly doing.. One of the biggest giftst you can give someone is to go into a conversation and pay exquisite attention (that in itself is a gift). </a:t>
            </a:r>
          </a:p>
          <a:p>
            <a:endParaRPr lang="en-US"/>
          </a:p>
          <a:p>
            <a:endParaRPr lang="en-US"/>
          </a:p>
          <a:p>
            <a:r>
              <a:rPr lang="en-US"/>
              <a:t>Use the Personal example Kiya example 1. came to me for networking during Fall Quarter of her 1st year when I worked at EDC (an NGO).  Showed interest in developing a GP (we worked together to do this it was accepted). We worked together for 1.5 years on the project and she interned with me over the summer. This immediately gave back b/c this was a project I would not have been able to do if it had not been for the 5 students who were working on it with me. 2) When she graduated…. Tell Louis Capps example. Our relationship was cemented long before I needed to ask for the letter from Lois caps (I could not have foreseen this 2 years prior and I was so grateful for the relationship we had build long before I needed to make this ask), she know the projects I was working on. Was able to help within 24 hours get a letter signed by Louis Capps for our project. Now would Kiya as a student… have know that she was helping me form a GP project (and get more work done) or that she might be able to help me out with a letter from her employer to support a big project I was working on?  NO – when she reach out she was seeking help… but this help was easy for me to give (an in person meeting so she could learn about my job).  But later in her career she was able to give back to me in ways we never would have thought at the onset of our meeting. Why were we able to do this? B/c she reached out early and was genuine interested in learning about the work I did and the NGO I worked at. Soo, as I was saying just set the intention to give back (either now or later) and then you can come from a more authentic place when networking. </a:t>
            </a:r>
          </a:p>
          <a:p>
            <a:r>
              <a:rPr lang="en-US"/>
              <a:t>This examples show how people matter when it comes to thriving at work and in your career, but it’s also important to have these connections for the meaning that they provide and relationships that can be built. </a:t>
            </a:r>
          </a:p>
          <a:p>
            <a:endParaRPr lang="en-US"/>
          </a:p>
          <a:p>
            <a:r>
              <a:rPr lang="en-US"/>
              <a:t>Things like this happens all the time in our Bren community…  The environmental field may feel big but it actually fairly small and connected. You are also only a Bren student for two years– you are a Bren alum for life (that is a long time) This ties into the third point.. </a:t>
            </a:r>
          </a:p>
          <a:p>
            <a:endParaRPr lang="en-US"/>
          </a:p>
          <a:p>
            <a:r>
              <a:rPr lang="en-US"/>
              <a:t>Bren Alum- every class of Bren Alumni for the last 24+ years has been taught this same approach.  They were encouraged (and many of them did) network when they were students. Now they are alumni and they are excited and enthusiastic about giving back.  I know this was my own personal experience and its reaffirmed year after year. The Alumni sign-up rate on BrenConnect is off the roof.  We blow other schools out of the water.  76% other schools were in the 30% range- hard to find any other schools to compare ourselves with.   Engage in the platform </a:t>
            </a:r>
          </a:p>
          <a:p>
            <a:endParaRPr lang="en-US"/>
          </a:p>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Bren Alumni is your networking edge- low hanging fruit.  Available, easy to get contact info on BrenConnect, are ready and waiting for you to reach out.  </a:t>
            </a:r>
          </a:p>
          <a:p>
            <a:endParaRPr lang="en-US"/>
          </a:p>
          <a:p>
            <a:r>
              <a:rPr lang="en-US"/>
              <a:t>You can also rely on your existing network of friends, past colleagues, family, friends.  You are not starting from scratch- you already have a big networking or networking potential! Draw upon you existing  </a:t>
            </a:r>
          </a:p>
          <a:p>
            <a:r>
              <a:rPr lang="en-US"/>
              <a:t>-What if you don’t feel like you have an existing network?</a:t>
            </a:r>
          </a:p>
          <a:p>
            <a:endParaRPr lang="en-US"/>
          </a:p>
          <a:p>
            <a:r>
              <a:rPr lang="en-US"/>
              <a:t>At the end of this slide- ask the student to turn to each other and in 2 sentences share something that you are going to take away from this part of the workshop.  This is only 1 min each.  At one min ask them to switch.  </a:t>
            </a:r>
          </a:p>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Think about: What do you want to know?</a:t>
            </a:r>
          </a:p>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RAD email this week for both MEDS and MESM went over why we don’t call it an informational interview…</a:t>
            </a:r>
          </a:p>
          <a:p>
            <a:endParaRPr lang="en-US"/>
          </a:p>
          <a:p>
            <a:r>
              <a:rPr lang="en-US"/>
              <a:t>We use “Brief Conversation,” Or “Few Questions” or Do you have time to connect to talk about XX.    </a:t>
            </a:r>
          </a:p>
          <a:p>
            <a:endParaRPr lang="en-US"/>
          </a:p>
          <a:p>
            <a:r>
              <a:rPr lang="en-US"/>
              <a:t>12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Think about: What do you want to know?</a:t>
            </a:r>
          </a:p>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to ask during your informational interview</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Think about: What do you want to know?</a:t>
            </a:r>
          </a:p>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18" Type="http://schemas.openxmlformats.org/officeDocument/2006/relationships/image" Target="../media/image35.jpeg"/><Relationship Id="rId3" Type="http://schemas.openxmlformats.org/officeDocument/2006/relationships/image" Target="../media/image20.jpeg"/><Relationship Id="rId21" Type="http://schemas.openxmlformats.org/officeDocument/2006/relationships/image" Target="../media/image38.jpeg"/><Relationship Id="rId7" Type="http://schemas.openxmlformats.org/officeDocument/2006/relationships/image" Target="../media/image24.jpeg"/><Relationship Id="rId12" Type="http://schemas.openxmlformats.org/officeDocument/2006/relationships/image" Target="../media/image29.jpeg"/><Relationship Id="rId17" Type="http://schemas.openxmlformats.org/officeDocument/2006/relationships/image" Target="../media/image34.jpeg"/><Relationship Id="rId2" Type="http://schemas.openxmlformats.org/officeDocument/2006/relationships/notesSlide" Target="../notesSlides/notesSlide3.xml"/><Relationship Id="rId16" Type="http://schemas.openxmlformats.org/officeDocument/2006/relationships/image" Target="../media/image33.jpeg"/><Relationship Id="rId20"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23.jpeg"/><Relationship Id="rId11" Type="http://schemas.openxmlformats.org/officeDocument/2006/relationships/image" Target="../media/image28.jpeg"/><Relationship Id="rId24" Type="http://schemas.openxmlformats.org/officeDocument/2006/relationships/image" Target="../media/image11.png"/><Relationship Id="rId5" Type="http://schemas.openxmlformats.org/officeDocument/2006/relationships/image" Target="../media/image22.jpeg"/><Relationship Id="rId15" Type="http://schemas.openxmlformats.org/officeDocument/2006/relationships/image" Target="../media/image32.jpeg"/><Relationship Id="rId23" Type="http://schemas.openxmlformats.org/officeDocument/2006/relationships/image" Target="../media/image40.jpeg"/><Relationship Id="rId10" Type="http://schemas.openxmlformats.org/officeDocument/2006/relationships/image" Target="../media/image27.jpeg"/><Relationship Id="rId19" Type="http://schemas.openxmlformats.org/officeDocument/2006/relationships/image" Target="../media/image36.jpe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jpeg"/><Relationship Id="rId22" Type="http://schemas.openxmlformats.org/officeDocument/2006/relationships/image" Target="../media/image39.jpeg"/></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slideLayout" Target="../slideLayouts/slideLayout7.xml"/><Relationship Id="rId4" Type="http://schemas.openxmlformats.org/officeDocument/2006/relationships/hyperlink" Target="https://brenconnect.bren.ucsb.edu/s/find-alumni"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11.png"/><Relationship Id="rId4" Type="http://schemas.openxmlformats.org/officeDocument/2006/relationships/image" Target="../media/image44.jpeg"/></Relationships>
</file>

<file path=ppt/slides/_rels/slide10.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ucsbbren.my.site.com/s/find-alumni" TargetMode="External"/><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hyperlink" Target="https://www.linkedin.com/school/brenucsb/people/" TargetMode="External"/><Relationship Id="rId2" Type="http://schemas.openxmlformats.org/officeDocument/2006/relationships/image" Target="../media/image50.jpe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brenconnect.bren.ucsb.edu/s/article/LinkedIn-101-How-to-Build-Your-Profile-Grow-Your-Network-and-Use-LinkedIn-for-Your-Job-Internship-Search" TargetMode="External"/><Relationship Id="rId2" Type="http://schemas.openxmlformats.org/officeDocument/2006/relationships/hyperlink" Target="https://www.linkedin.com/learning/learning-linkedin-2021/get-started-with-linkedin" TargetMode="External"/><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https://brenconnect.bren.ucsb.edu/s/article/The-411-on-Conducting-Following-Up-On-and-Leveraging-Informational-Interviews-And-Why-Not-to-Call-Them-That"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57.jpeg"/></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11.png"/><Relationship Id="rId4" Type="http://schemas.openxmlformats.org/officeDocument/2006/relationships/image" Target="../media/image4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sv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hyperlink" Target="https://brenconnect.bren.ucsb.edu/s/article/Sample-Informational-Interview-Questions" TargetMode="External"/><Relationship Id="rId4" Type="http://schemas.openxmlformats.org/officeDocument/2006/relationships/image" Target="../media/image61.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svg"/><Relationship Id="rId1" Type="http://schemas.openxmlformats.org/officeDocument/2006/relationships/slideLayout" Target="../slideLayouts/slideLayout7.xml"/><Relationship Id="rId5" Type="http://schemas.openxmlformats.org/officeDocument/2006/relationships/hyperlink" Target="https://brenconnect.bren.ucsb.edu/s/article/The-411-on-Conducting-Following-Up-On-and-Leveraging-Informational-Interviews-And-Why-Not-to-Call-Them-That" TargetMode="External"/><Relationship Id="rId4" Type="http://schemas.openxmlformats.org/officeDocument/2006/relationships/image" Target="../media/image6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47.sv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11.png"/><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hyperlink" Target="https://www.linkedin.com/help/linkedin/answer/a525286/using-a-linkedin-qr-code-to-connect-with-members?lang=en#:~:text=Tap%20the%20QR%20code%20in,or%20other%20third%2Dparty%20apps." TargetMode="External"/><Relationship Id="rId7" Type="http://schemas.openxmlformats.org/officeDocument/2006/relationships/hyperlink" Target="https://brenconnect.bren.ucsb.edu/s/article/4-Times-You-Should-Check-in-with-Your-Connections-to-Maintain-a-Lifelong-Professional-Network" TargetMode="External"/><Relationship Id="rId2" Type="http://schemas.openxmlformats.org/officeDocument/2006/relationships/image" Target="../media/image68.jpeg"/><Relationship Id="rId1" Type="http://schemas.openxmlformats.org/officeDocument/2006/relationships/slideLayout" Target="../slideLayouts/slideLayout7.xml"/><Relationship Id="rId6" Type="http://schemas.openxmlformats.org/officeDocument/2006/relationships/hyperlink" Target="https://www.themuse.com/advice/finally-5-email-templates-that-make-following-up-with-anyone-way-less-awkward" TargetMode="External"/><Relationship Id="rId5" Type="http://schemas.openxmlformats.org/officeDocument/2006/relationships/hyperlink" Target="https://brenconnect.bren.ucsb.edu/s/article/Bren-Student-Business-Cards" TargetMode="External"/><Relationship Id="rId4" Type="http://schemas.openxmlformats.org/officeDocument/2006/relationships/hyperlink" Target="https://www.qrcodechimp.com/digital-business-cards"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71.png"/><Relationship Id="rId7" Type="http://schemas.openxmlformats.org/officeDocument/2006/relationships/hyperlink" Target="https://brenconnect.bren.ucsb.edu/s/article/Bren-Recommended-Conferences" TargetMode="External"/><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hyperlink" Target="https://brenconnect.bren.ucsb.edu/s/article/External-Professional-Associations-To-Consider-Joining?t=1507593791514" TargetMode="External"/><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hyperlink" Target="https://brenconnect.bren.ucsb.edu/s/article/Bren-Student-Clubs-and-Professional-Associations"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660"/>
        </a:solidFill>
        <a:effectLst/>
      </p:bgPr>
    </p:bg>
    <p:spTree>
      <p:nvGrpSpPr>
        <p:cNvPr id="1" name=""/>
        <p:cNvGrpSpPr/>
        <p:nvPr/>
      </p:nvGrpSpPr>
      <p:grpSpPr>
        <a:xfrm>
          <a:off x="0" y="0"/>
          <a:ext cx="0" cy="0"/>
          <a:chOff x="0" y="0"/>
          <a:chExt cx="0" cy="0"/>
        </a:xfrm>
      </p:grpSpPr>
      <p:sp>
        <p:nvSpPr>
          <p:cNvPr id="2" name="AutoShape 2"/>
          <p:cNvSpPr/>
          <p:nvPr/>
        </p:nvSpPr>
        <p:spPr>
          <a:xfrm>
            <a:off x="8579112" y="6310774"/>
            <a:ext cx="2854825" cy="45970"/>
          </a:xfrm>
          <a:prstGeom prst="rect">
            <a:avLst/>
          </a:prstGeom>
          <a:solidFill>
            <a:srgbClr val="04859B"/>
          </a:solidFill>
        </p:spPr>
        <p:txBody>
          <a:bodyPr/>
          <a:lstStyle/>
          <a:p>
            <a:endParaRPr lang="en-US"/>
          </a:p>
        </p:txBody>
      </p:sp>
      <p:sp>
        <p:nvSpPr>
          <p:cNvPr id="3" name="Freeform 3"/>
          <p:cNvSpPr/>
          <p:nvPr/>
        </p:nvSpPr>
        <p:spPr>
          <a:xfrm>
            <a:off x="0" y="0"/>
            <a:ext cx="8056947" cy="10401583"/>
          </a:xfrm>
          <a:custGeom>
            <a:avLst/>
            <a:gdLst/>
            <a:ahLst/>
            <a:cxnLst/>
            <a:rect l="l" t="t" r="r" b="b"/>
            <a:pathLst>
              <a:path w="8056947" h="10401583">
                <a:moveTo>
                  <a:pt x="0" y="0"/>
                </a:moveTo>
                <a:lnTo>
                  <a:pt x="8056947" y="0"/>
                </a:lnTo>
                <a:lnTo>
                  <a:pt x="8056947" y="10401583"/>
                </a:lnTo>
                <a:lnTo>
                  <a:pt x="0" y="10401583"/>
                </a:lnTo>
                <a:lnTo>
                  <a:pt x="0" y="0"/>
                </a:lnTo>
                <a:close/>
              </a:path>
            </a:pathLst>
          </a:custGeom>
          <a:blipFill>
            <a:blip r:embed="rId2"/>
            <a:stretch>
              <a:fillRect l="-556" r="-12347"/>
            </a:stretch>
          </a:blipFill>
        </p:spPr>
        <p:txBody>
          <a:bodyPr/>
          <a:lstStyle/>
          <a:p>
            <a:endParaRPr lang="en-US"/>
          </a:p>
        </p:txBody>
      </p:sp>
      <p:sp>
        <p:nvSpPr>
          <p:cNvPr id="4" name="TextBox 4"/>
          <p:cNvSpPr txBox="1"/>
          <p:nvPr/>
        </p:nvSpPr>
        <p:spPr>
          <a:xfrm>
            <a:off x="8579112" y="2076337"/>
            <a:ext cx="9498600" cy="3957956"/>
          </a:xfrm>
          <a:prstGeom prst="rect">
            <a:avLst/>
          </a:prstGeom>
        </p:spPr>
        <p:txBody>
          <a:bodyPr lIns="0" tIns="0" rIns="0" bIns="0" rtlCol="0" anchor="t">
            <a:spAutoFit/>
          </a:bodyPr>
          <a:lstStyle/>
          <a:p>
            <a:pPr algn="l">
              <a:lnSpc>
                <a:spcPts val="6200"/>
              </a:lnSpc>
            </a:pPr>
            <a:r>
              <a:rPr lang="en-US" sz="6200">
                <a:solidFill>
                  <a:srgbClr val="DAE6E6"/>
                </a:solidFill>
                <a:latin typeface="Raleway Heavy"/>
                <a:ea typeface="Raleway Heavy"/>
                <a:cs typeface="Raleway Heavy"/>
                <a:sym typeface="Raleway Heavy"/>
              </a:rPr>
              <a:t>Networking at Bren: Build Your Relationship Team (1:1 Chats, LinkedIn, BrenConnect, &amp; More)</a:t>
            </a:r>
          </a:p>
        </p:txBody>
      </p:sp>
      <p:sp>
        <p:nvSpPr>
          <p:cNvPr id="5" name="TextBox 5"/>
          <p:cNvSpPr txBox="1"/>
          <p:nvPr/>
        </p:nvSpPr>
        <p:spPr>
          <a:xfrm>
            <a:off x="8579112" y="6416330"/>
            <a:ext cx="8833671" cy="1109345"/>
          </a:xfrm>
          <a:prstGeom prst="rect">
            <a:avLst/>
          </a:prstGeom>
        </p:spPr>
        <p:txBody>
          <a:bodyPr lIns="0" tIns="0" rIns="0" bIns="0" rtlCol="0" anchor="t">
            <a:spAutoFit/>
          </a:bodyPr>
          <a:lstStyle/>
          <a:p>
            <a:pPr algn="l">
              <a:lnSpc>
                <a:spcPts val="4480"/>
              </a:lnSpc>
            </a:pPr>
            <a:r>
              <a:rPr lang="en-US" sz="3200" i="1">
                <a:solidFill>
                  <a:srgbClr val="EDEADF"/>
                </a:solidFill>
                <a:latin typeface="Raleway 1"/>
                <a:ea typeface="Raleway 1"/>
                <a:cs typeface="Raleway 1"/>
                <a:sym typeface="Raleway 1"/>
              </a:rPr>
              <a:t>Bren School Career Development Program Fall 2026</a:t>
            </a:r>
          </a:p>
        </p:txBody>
      </p:sp>
      <p:grpSp>
        <p:nvGrpSpPr>
          <p:cNvPr id="6" name="Group 6"/>
          <p:cNvGrpSpPr/>
          <p:nvPr/>
        </p:nvGrpSpPr>
        <p:grpSpPr>
          <a:xfrm>
            <a:off x="10771514" y="7213342"/>
            <a:ext cx="6641269" cy="2635064"/>
            <a:chOff x="0" y="0"/>
            <a:chExt cx="1749141" cy="694009"/>
          </a:xfrm>
        </p:grpSpPr>
        <p:sp>
          <p:nvSpPr>
            <p:cNvPr id="7" name="Freeform 7"/>
            <p:cNvSpPr/>
            <p:nvPr/>
          </p:nvSpPr>
          <p:spPr>
            <a:xfrm>
              <a:off x="0" y="0"/>
              <a:ext cx="1749141" cy="694009"/>
            </a:xfrm>
            <a:custGeom>
              <a:avLst/>
              <a:gdLst/>
              <a:ahLst/>
              <a:cxnLst/>
              <a:rect l="l" t="t" r="r" b="b"/>
              <a:pathLst>
                <a:path w="1749141" h="694009">
                  <a:moveTo>
                    <a:pt x="0" y="0"/>
                  </a:moveTo>
                  <a:lnTo>
                    <a:pt x="1749141" y="0"/>
                  </a:lnTo>
                  <a:lnTo>
                    <a:pt x="1749141" y="694009"/>
                  </a:lnTo>
                  <a:lnTo>
                    <a:pt x="0" y="694009"/>
                  </a:lnTo>
                  <a:close/>
                </a:path>
              </a:pathLst>
            </a:custGeom>
            <a:solidFill>
              <a:srgbClr val="C8ECF7"/>
            </a:solidFill>
          </p:spPr>
          <p:txBody>
            <a:bodyPr/>
            <a:lstStyle/>
            <a:p>
              <a:endParaRPr lang="en-US"/>
            </a:p>
          </p:txBody>
        </p:sp>
        <p:sp>
          <p:nvSpPr>
            <p:cNvPr id="8" name="TextBox 8"/>
            <p:cNvSpPr txBox="1"/>
            <p:nvPr/>
          </p:nvSpPr>
          <p:spPr>
            <a:xfrm>
              <a:off x="0" y="-38100"/>
              <a:ext cx="1749141" cy="732109"/>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1092072" y="7634382"/>
            <a:ext cx="3237322" cy="896493"/>
          </a:xfrm>
          <a:prstGeom prst="rect">
            <a:avLst/>
          </a:prstGeom>
        </p:spPr>
        <p:txBody>
          <a:bodyPr lIns="0" tIns="0" rIns="0" bIns="0" rtlCol="0" anchor="t">
            <a:spAutoFit/>
          </a:bodyPr>
          <a:lstStyle/>
          <a:p>
            <a:pPr algn="l">
              <a:lnSpc>
                <a:spcPts val="3456"/>
              </a:lnSpc>
            </a:pPr>
            <a:r>
              <a:rPr lang="en-US" sz="3200" i="1">
                <a:solidFill>
                  <a:srgbClr val="003660"/>
                </a:solidFill>
                <a:latin typeface="Raleway 1"/>
                <a:ea typeface="Raleway 1"/>
                <a:cs typeface="Raleway 1"/>
                <a:sym typeface="Raleway 1"/>
              </a:rPr>
              <a:t>Scan to tell us</a:t>
            </a:r>
          </a:p>
          <a:p>
            <a:pPr algn="l">
              <a:lnSpc>
                <a:spcPts val="3456"/>
              </a:lnSpc>
            </a:pPr>
            <a:r>
              <a:rPr lang="en-US" sz="3200" i="1">
                <a:solidFill>
                  <a:srgbClr val="003660"/>
                </a:solidFill>
                <a:latin typeface="Raleway 1"/>
                <a:ea typeface="Raleway 1"/>
                <a:cs typeface="Raleway 1"/>
                <a:sym typeface="Raleway 1"/>
              </a:rPr>
              <a:t>you’re here!</a:t>
            </a:r>
          </a:p>
        </p:txBody>
      </p:sp>
      <p:sp>
        <p:nvSpPr>
          <p:cNvPr id="10" name="Freeform 10"/>
          <p:cNvSpPr/>
          <p:nvPr/>
        </p:nvSpPr>
        <p:spPr>
          <a:xfrm rot="-1833694">
            <a:off x="12074877" y="8291463"/>
            <a:ext cx="1709560" cy="1677423"/>
          </a:xfrm>
          <a:custGeom>
            <a:avLst/>
            <a:gdLst/>
            <a:ahLst/>
            <a:cxnLst/>
            <a:rect l="l" t="t" r="r" b="b"/>
            <a:pathLst>
              <a:path w="1709560" h="1677423">
                <a:moveTo>
                  <a:pt x="0" y="0"/>
                </a:moveTo>
                <a:lnTo>
                  <a:pt x="1709560" y="0"/>
                </a:lnTo>
                <a:lnTo>
                  <a:pt x="1709560" y="1677423"/>
                </a:lnTo>
                <a:lnTo>
                  <a:pt x="0" y="1677423"/>
                </a:lnTo>
                <a:lnTo>
                  <a:pt x="0" y="0"/>
                </a:lnTo>
                <a:close/>
              </a:path>
            </a:pathLst>
          </a:custGeom>
          <a:blipFill>
            <a:blip r:embed="rId3"/>
            <a:stretch>
              <a:fillRect t="-9324" r="-76468"/>
            </a:stretch>
          </a:blipFill>
        </p:spPr>
        <p:txBody>
          <a:bodyPr/>
          <a:lstStyle/>
          <a:p>
            <a:endParaRPr lang="en-US"/>
          </a:p>
        </p:txBody>
      </p:sp>
      <p:pic>
        <p:nvPicPr>
          <p:cNvPr id="13" name="Picture 12">
            <a:extLst>
              <a:ext uri="{FF2B5EF4-FFF2-40B4-BE49-F238E27FC236}">
                <a16:creationId xmlns:a16="http://schemas.microsoft.com/office/drawing/2014/main" id="{CD25B72D-8964-1665-9997-467585585F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79551" y="7585261"/>
            <a:ext cx="1905000" cy="1905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AE6E6"/>
        </a:solidFill>
        <a:effectLst/>
      </p:bgPr>
    </p:bg>
    <p:spTree>
      <p:nvGrpSpPr>
        <p:cNvPr id="1" name=""/>
        <p:cNvGrpSpPr/>
        <p:nvPr/>
      </p:nvGrpSpPr>
      <p:grpSpPr>
        <a:xfrm>
          <a:off x="0" y="0"/>
          <a:ext cx="0" cy="0"/>
          <a:chOff x="0" y="0"/>
          <a:chExt cx="0" cy="0"/>
        </a:xfrm>
      </p:grpSpPr>
      <p:grpSp>
        <p:nvGrpSpPr>
          <p:cNvPr id="2" name="Group 2"/>
          <p:cNvGrpSpPr/>
          <p:nvPr/>
        </p:nvGrpSpPr>
        <p:grpSpPr>
          <a:xfrm>
            <a:off x="7950194" y="-613553"/>
            <a:ext cx="10980753" cy="11456946"/>
            <a:chOff x="0" y="0"/>
            <a:chExt cx="14641004" cy="15275928"/>
          </a:xfrm>
        </p:grpSpPr>
        <p:sp>
          <p:nvSpPr>
            <p:cNvPr id="3" name="Freeform 3"/>
            <p:cNvSpPr/>
            <p:nvPr/>
          </p:nvSpPr>
          <p:spPr>
            <a:xfrm>
              <a:off x="0" y="0"/>
              <a:ext cx="14641068" cy="15275940"/>
            </a:xfrm>
            <a:custGeom>
              <a:avLst/>
              <a:gdLst/>
              <a:ahLst/>
              <a:cxnLst/>
              <a:rect l="l" t="t" r="r" b="b"/>
              <a:pathLst>
                <a:path w="14641068" h="15275940">
                  <a:moveTo>
                    <a:pt x="0" y="0"/>
                  </a:moveTo>
                  <a:lnTo>
                    <a:pt x="14641068" y="0"/>
                  </a:lnTo>
                  <a:lnTo>
                    <a:pt x="14641068" y="15275940"/>
                  </a:lnTo>
                  <a:lnTo>
                    <a:pt x="0" y="15275940"/>
                  </a:lnTo>
                  <a:close/>
                </a:path>
              </a:pathLst>
            </a:custGeom>
            <a:solidFill>
              <a:srgbClr val="003660"/>
            </a:solidFill>
          </p:spPr>
          <p:txBody>
            <a:bodyPr/>
            <a:lstStyle/>
            <a:p>
              <a:endParaRPr lang="en-US"/>
            </a:p>
          </p:txBody>
        </p:sp>
      </p:grpSp>
      <p:sp>
        <p:nvSpPr>
          <p:cNvPr id="4" name="TextBox 4"/>
          <p:cNvSpPr txBox="1"/>
          <p:nvPr/>
        </p:nvSpPr>
        <p:spPr>
          <a:xfrm>
            <a:off x="8500653" y="39474"/>
            <a:ext cx="9787347" cy="6201766"/>
          </a:xfrm>
          <a:prstGeom prst="rect">
            <a:avLst/>
          </a:prstGeom>
        </p:spPr>
        <p:txBody>
          <a:bodyPr lIns="0" tIns="0" rIns="0" bIns="0" rtlCol="0" anchor="t">
            <a:spAutoFit/>
          </a:bodyPr>
          <a:lstStyle/>
          <a:p>
            <a:pPr algn="l">
              <a:lnSpc>
                <a:spcPts val="5040"/>
              </a:lnSpc>
            </a:pPr>
            <a:r>
              <a:rPr lang="en-US" sz="3600" b="1" spc="178">
                <a:solidFill>
                  <a:srgbClr val="EDEADF"/>
                </a:solidFill>
                <a:latin typeface="Raleway 2 Bold"/>
                <a:ea typeface="Raleway 2 Bold"/>
                <a:cs typeface="Raleway 2 Bold"/>
                <a:sym typeface="Raleway 2 Bold"/>
              </a:rPr>
              <a:t> </a:t>
            </a:r>
          </a:p>
          <a:p>
            <a:pPr algn="l">
              <a:lnSpc>
                <a:spcPts val="5040"/>
              </a:lnSpc>
            </a:pPr>
            <a:endParaRPr lang="en-US" sz="3600" b="1" spc="178">
              <a:solidFill>
                <a:srgbClr val="EDEADF"/>
              </a:solidFill>
              <a:latin typeface="Raleway 2 Bold"/>
              <a:ea typeface="Raleway 2 Bold"/>
              <a:cs typeface="Raleway 2 Bold"/>
              <a:sym typeface="Raleway 2 Bold"/>
            </a:endParaRPr>
          </a:p>
          <a:p>
            <a:pPr algn="l">
              <a:lnSpc>
                <a:spcPts val="4334"/>
              </a:lnSpc>
            </a:pPr>
            <a:r>
              <a:rPr lang="en-US" sz="3600" b="1" spc="176">
                <a:solidFill>
                  <a:srgbClr val="EDEADF"/>
                </a:solidFill>
                <a:latin typeface="Raleway 2 Bold"/>
                <a:ea typeface="Raleway 2 Bold"/>
                <a:cs typeface="Raleway 2 Bold"/>
                <a:sym typeface="Raleway 2 Bold"/>
              </a:rPr>
              <a:t>Networking 202</a:t>
            </a:r>
          </a:p>
          <a:p>
            <a:pPr algn="l">
              <a:lnSpc>
                <a:spcPts val="4334"/>
              </a:lnSpc>
            </a:pPr>
            <a:endParaRPr lang="en-US" sz="3600" b="1" spc="176">
              <a:solidFill>
                <a:srgbClr val="EDEADF"/>
              </a:solidFill>
              <a:latin typeface="Raleway 2 Bold"/>
              <a:ea typeface="Raleway 2 Bold"/>
              <a:cs typeface="Raleway 2 Bold"/>
              <a:sym typeface="Raleway 2 Bold"/>
            </a:endParaRPr>
          </a:p>
          <a:p>
            <a:pPr algn="l">
              <a:lnSpc>
                <a:spcPts val="4334"/>
              </a:lnSpc>
            </a:pPr>
            <a:r>
              <a:rPr lang="en-US" sz="3600" b="1" spc="176">
                <a:solidFill>
                  <a:srgbClr val="EDEADF"/>
                </a:solidFill>
                <a:latin typeface="Raleway 2 Bold"/>
                <a:ea typeface="Raleway 2 Bold"/>
                <a:cs typeface="Raleway 2 Bold"/>
                <a:sym typeface="Raleway 2 Bold"/>
              </a:rPr>
              <a:t>Online Platforms</a:t>
            </a:r>
          </a:p>
          <a:p>
            <a:pPr algn="l">
              <a:lnSpc>
                <a:spcPts val="4334"/>
              </a:lnSpc>
            </a:pPr>
            <a:endParaRPr lang="en-US" sz="3600" b="1" spc="176">
              <a:solidFill>
                <a:srgbClr val="EDEADF"/>
              </a:solidFill>
              <a:latin typeface="Raleway 2 Bold"/>
              <a:ea typeface="Raleway 2 Bold"/>
              <a:cs typeface="Raleway 2 Bold"/>
              <a:sym typeface="Raleway 2 Bold"/>
            </a:endParaRPr>
          </a:p>
          <a:p>
            <a:pPr algn="l">
              <a:lnSpc>
                <a:spcPts val="4334"/>
              </a:lnSpc>
            </a:pPr>
            <a:r>
              <a:rPr lang="en-US" sz="3600" b="1" spc="176">
                <a:solidFill>
                  <a:srgbClr val="EDEADF"/>
                </a:solidFill>
                <a:latin typeface="Raleway 2 Bold"/>
                <a:ea typeface="Raleway 2 Bold"/>
                <a:cs typeface="Raleway 2 Bold"/>
                <a:sym typeface="Raleway 2 Bold"/>
              </a:rPr>
              <a:t>1:1 Chats</a:t>
            </a:r>
          </a:p>
          <a:p>
            <a:pPr algn="l">
              <a:lnSpc>
                <a:spcPts val="4334"/>
              </a:lnSpc>
            </a:pPr>
            <a:endParaRPr lang="en-US" sz="3600" b="1" spc="176">
              <a:solidFill>
                <a:srgbClr val="EDEADF"/>
              </a:solidFill>
              <a:latin typeface="Raleway 2 Bold"/>
              <a:ea typeface="Raleway 2 Bold"/>
              <a:cs typeface="Raleway 2 Bold"/>
              <a:sym typeface="Raleway 2 Bold"/>
            </a:endParaRPr>
          </a:p>
          <a:p>
            <a:pPr marL="1470355" lvl="3" indent="-367589" algn="l">
              <a:lnSpc>
                <a:spcPts val="4336"/>
              </a:lnSpc>
            </a:pPr>
            <a:r>
              <a:rPr lang="en-US" sz="3600" b="1" spc="178">
                <a:solidFill>
                  <a:srgbClr val="EDEADF"/>
                </a:solidFill>
                <a:latin typeface="Raleway 2 Bold"/>
                <a:ea typeface="Raleway 2 Bold"/>
                <a:cs typeface="Raleway 2 Bold"/>
                <a:sym typeface="Raleway 2 Bold"/>
              </a:rPr>
              <a:t>Networking Events</a:t>
            </a:r>
          </a:p>
          <a:p>
            <a:pPr algn="l">
              <a:lnSpc>
                <a:spcPts val="4334"/>
              </a:lnSpc>
            </a:pPr>
            <a:endParaRPr lang="en-US" sz="3600" b="1" spc="178">
              <a:solidFill>
                <a:srgbClr val="EDEADF"/>
              </a:solidFill>
              <a:latin typeface="Raleway 2 Bold"/>
              <a:ea typeface="Raleway 2 Bold"/>
              <a:cs typeface="Raleway 2 Bold"/>
              <a:sym typeface="Raleway 2 Bold"/>
            </a:endParaRPr>
          </a:p>
          <a:p>
            <a:pPr algn="l">
              <a:lnSpc>
                <a:spcPts val="4334"/>
              </a:lnSpc>
            </a:pPr>
            <a:endParaRPr lang="en-US" sz="3600" b="1" spc="178">
              <a:solidFill>
                <a:srgbClr val="EDEADF"/>
              </a:solidFill>
              <a:latin typeface="Raleway 2 Bold"/>
              <a:ea typeface="Raleway 2 Bold"/>
              <a:cs typeface="Raleway 2 Bold"/>
              <a:sym typeface="Raleway 2 Bold"/>
            </a:endParaRPr>
          </a:p>
        </p:txBody>
      </p:sp>
      <p:grpSp>
        <p:nvGrpSpPr>
          <p:cNvPr id="5" name="Group 5"/>
          <p:cNvGrpSpPr/>
          <p:nvPr/>
        </p:nvGrpSpPr>
        <p:grpSpPr>
          <a:xfrm>
            <a:off x="1813970" y="2629672"/>
            <a:ext cx="3522916" cy="45968"/>
            <a:chOff x="0" y="0"/>
            <a:chExt cx="4697222" cy="61290"/>
          </a:xfrm>
        </p:grpSpPr>
        <p:sp>
          <p:nvSpPr>
            <p:cNvPr id="6" name="Freeform 6"/>
            <p:cNvSpPr/>
            <p:nvPr/>
          </p:nvSpPr>
          <p:spPr>
            <a:xfrm>
              <a:off x="0" y="0"/>
              <a:ext cx="4697222" cy="61341"/>
            </a:xfrm>
            <a:custGeom>
              <a:avLst/>
              <a:gdLst/>
              <a:ahLst/>
              <a:cxnLst/>
              <a:rect l="l" t="t" r="r" b="b"/>
              <a:pathLst>
                <a:path w="4697222" h="61341">
                  <a:moveTo>
                    <a:pt x="0" y="0"/>
                  </a:moveTo>
                  <a:lnTo>
                    <a:pt x="4697222" y="0"/>
                  </a:lnTo>
                  <a:lnTo>
                    <a:pt x="4697222" y="61341"/>
                  </a:lnTo>
                  <a:lnTo>
                    <a:pt x="0" y="61341"/>
                  </a:lnTo>
                  <a:close/>
                </a:path>
              </a:pathLst>
            </a:custGeom>
            <a:solidFill>
              <a:srgbClr val="003660"/>
            </a:solidFill>
          </p:spPr>
          <p:txBody>
            <a:bodyPr/>
            <a:lstStyle/>
            <a:p>
              <a:endParaRPr lang="en-US"/>
            </a:p>
          </p:txBody>
        </p:sp>
      </p:grpSp>
      <p:sp>
        <p:nvSpPr>
          <p:cNvPr id="7" name="Freeform 7"/>
          <p:cNvSpPr/>
          <p:nvPr/>
        </p:nvSpPr>
        <p:spPr>
          <a:xfrm>
            <a:off x="0" y="650024"/>
            <a:ext cx="1162212" cy="1162212"/>
          </a:xfrm>
          <a:custGeom>
            <a:avLst/>
            <a:gdLst/>
            <a:ahLst/>
            <a:cxnLst/>
            <a:rect l="l" t="t" r="r" b="b"/>
            <a:pathLst>
              <a:path w="1162212" h="1162212">
                <a:moveTo>
                  <a:pt x="0" y="0"/>
                </a:moveTo>
                <a:lnTo>
                  <a:pt x="1162212" y="0"/>
                </a:lnTo>
                <a:lnTo>
                  <a:pt x="1162212" y="1162212"/>
                </a:lnTo>
                <a:lnTo>
                  <a:pt x="0" y="116221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1007421" y="3533108"/>
            <a:ext cx="5411210" cy="6519396"/>
            <a:chOff x="0" y="0"/>
            <a:chExt cx="7214946" cy="8692528"/>
          </a:xfrm>
        </p:grpSpPr>
        <p:sp>
          <p:nvSpPr>
            <p:cNvPr id="9" name="Freeform 9"/>
            <p:cNvSpPr/>
            <p:nvPr/>
          </p:nvSpPr>
          <p:spPr>
            <a:xfrm>
              <a:off x="9338" y="0"/>
              <a:ext cx="7199391" cy="8692515"/>
            </a:xfrm>
            <a:custGeom>
              <a:avLst/>
              <a:gdLst/>
              <a:ahLst/>
              <a:cxnLst/>
              <a:rect l="l" t="t" r="r" b="b"/>
              <a:pathLst>
                <a:path w="7199391" h="8692515">
                  <a:moveTo>
                    <a:pt x="4955092" y="263398"/>
                  </a:moveTo>
                  <a:cubicBezTo>
                    <a:pt x="4523419" y="88900"/>
                    <a:pt x="4067870" y="0"/>
                    <a:pt x="3599748" y="0"/>
                  </a:cubicBezTo>
                  <a:cubicBezTo>
                    <a:pt x="3131626" y="0"/>
                    <a:pt x="2676077" y="88900"/>
                    <a:pt x="2244277" y="263398"/>
                  </a:cubicBezTo>
                  <a:cubicBezTo>
                    <a:pt x="1798253" y="444373"/>
                    <a:pt x="1396806" y="710946"/>
                    <a:pt x="1053906" y="1053719"/>
                  </a:cubicBezTo>
                  <a:cubicBezTo>
                    <a:pt x="382711" y="1725168"/>
                    <a:pt x="9712" y="2615565"/>
                    <a:pt x="187" y="3564636"/>
                  </a:cubicBezTo>
                  <a:cubicBezTo>
                    <a:pt x="-9338" y="4510532"/>
                    <a:pt x="346135" y="5408803"/>
                    <a:pt x="1001582" y="6091301"/>
                  </a:cubicBezTo>
                  <a:lnTo>
                    <a:pt x="1000058" y="6092825"/>
                  </a:lnTo>
                  <a:lnTo>
                    <a:pt x="3599748" y="8692515"/>
                  </a:lnTo>
                  <a:lnTo>
                    <a:pt x="6185087" y="6107176"/>
                  </a:lnTo>
                  <a:lnTo>
                    <a:pt x="6183563" y="6105652"/>
                  </a:lnTo>
                  <a:cubicBezTo>
                    <a:pt x="6845360" y="5423154"/>
                    <a:pt x="7205659" y="4524883"/>
                    <a:pt x="7199309" y="3574288"/>
                  </a:cubicBezTo>
                  <a:cubicBezTo>
                    <a:pt x="7192959" y="2622042"/>
                    <a:pt x="6818436" y="1728470"/>
                    <a:pt x="6145463" y="1053973"/>
                  </a:cubicBezTo>
                  <a:cubicBezTo>
                    <a:pt x="5801039" y="711200"/>
                    <a:pt x="5401116" y="444500"/>
                    <a:pt x="4955092" y="263652"/>
                  </a:cubicBezTo>
                  <a:close/>
                </a:path>
              </a:pathLst>
            </a:custGeom>
            <a:blipFill>
              <a:blip r:embed="rId4"/>
              <a:stretch>
                <a:fillRect l="-12429" r="-12385"/>
              </a:stretch>
            </a:blipFill>
          </p:spPr>
          <p:txBody>
            <a:bodyPr/>
            <a:lstStyle/>
            <a:p>
              <a:endParaRPr lang="en-US"/>
            </a:p>
          </p:txBody>
        </p:sp>
      </p:grpSp>
      <p:sp>
        <p:nvSpPr>
          <p:cNvPr id="10" name="Freeform 10"/>
          <p:cNvSpPr/>
          <p:nvPr/>
        </p:nvSpPr>
        <p:spPr>
          <a:xfrm>
            <a:off x="568185" y="3086738"/>
            <a:ext cx="6292044" cy="7200262"/>
          </a:xfrm>
          <a:custGeom>
            <a:avLst/>
            <a:gdLst/>
            <a:ahLst/>
            <a:cxnLst/>
            <a:rect l="l" t="t" r="r" b="b"/>
            <a:pathLst>
              <a:path w="6292044" h="7200262">
                <a:moveTo>
                  <a:pt x="0" y="0"/>
                </a:moveTo>
                <a:lnTo>
                  <a:pt x="6292044" y="0"/>
                </a:lnTo>
                <a:lnTo>
                  <a:pt x="6292044" y="7200262"/>
                </a:lnTo>
                <a:lnTo>
                  <a:pt x="0" y="720026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1501950" y="418614"/>
            <a:ext cx="6448244" cy="1996440"/>
          </a:xfrm>
          <a:prstGeom prst="rect">
            <a:avLst/>
          </a:prstGeom>
        </p:spPr>
        <p:txBody>
          <a:bodyPr lIns="0" tIns="0" rIns="0" bIns="0" rtlCol="0" anchor="t">
            <a:spAutoFit/>
          </a:bodyPr>
          <a:lstStyle/>
          <a:p>
            <a:pPr algn="l">
              <a:lnSpc>
                <a:spcPts val="7920"/>
              </a:lnSpc>
            </a:pPr>
            <a:r>
              <a:rPr lang="en-US" sz="7200" b="1">
                <a:solidFill>
                  <a:srgbClr val="003660"/>
                </a:solidFill>
                <a:latin typeface="Raleway 2 Bold"/>
                <a:ea typeface="Raleway 2 Bold"/>
                <a:cs typeface="Raleway 2 Bold"/>
                <a:sym typeface="Raleway 2 Bold"/>
              </a:rPr>
              <a:t>TODAY'S AGENDA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sp>
        <p:nvSpPr>
          <p:cNvPr id="2" name="TextBox 2"/>
          <p:cNvSpPr txBox="1"/>
          <p:nvPr/>
        </p:nvSpPr>
        <p:spPr>
          <a:xfrm>
            <a:off x="5187702" y="4727257"/>
            <a:ext cx="7912596" cy="1342394"/>
          </a:xfrm>
          <a:prstGeom prst="rect">
            <a:avLst/>
          </a:prstGeom>
        </p:spPr>
        <p:txBody>
          <a:bodyPr lIns="0" tIns="0" rIns="0" bIns="0" rtlCol="0" anchor="t">
            <a:spAutoFit/>
          </a:bodyPr>
          <a:lstStyle/>
          <a:p>
            <a:pPr algn="ctr">
              <a:lnSpc>
                <a:spcPts val="11059"/>
              </a:lnSpc>
            </a:pPr>
            <a:r>
              <a:rPr lang="en-US" sz="7899" b="1">
                <a:solidFill>
                  <a:srgbClr val="EDEADF"/>
                </a:solidFill>
                <a:latin typeface="Open Sans 1 Bold"/>
                <a:ea typeface="Open Sans 1 Bold"/>
                <a:cs typeface="Open Sans 1 Bold"/>
                <a:sym typeface="Open Sans 1 Bold"/>
              </a:rPr>
              <a:t>Networking 202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sp>
        <p:nvSpPr>
          <p:cNvPr id="2" name="Freeform 2"/>
          <p:cNvSpPr/>
          <p:nvPr/>
        </p:nvSpPr>
        <p:spPr>
          <a:xfrm>
            <a:off x="537094" y="364297"/>
            <a:ext cx="16992721" cy="9558405"/>
          </a:xfrm>
          <a:custGeom>
            <a:avLst/>
            <a:gdLst/>
            <a:ahLst/>
            <a:cxnLst/>
            <a:rect l="l" t="t" r="r" b="b"/>
            <a:pathLst>
              <a:path w="16992721" h="9558405">
                <a:moveTo>
                  <a:pt x="0" y="0"/>
                </a:moveTo>
                <a:lnTo>
                  <a:pt x="16992721" y="0"/>
                </a:lnTo>
                <a:lnTo>
                  <a:pt x="16992721" y="9558406"/>
                </a:lnTo>
                <a:lnTo>
                  <a:pt x="0" y="9558406"/>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grpSp>
        <p:nvGrpSpPr>
          <p:cNvPr id="2" name="Group 2"/>
          <p:cNvGrpSpPr/>
          <p:nvPr/>
        </p:nvGrpSpPr>
        <p:grpSpPr>
          <a:xfrm>
            <a:off x="6705006" y="-882939"/>
            <a:ext cx="11845370" cy="11456946"/>
            <a:chOff x="0" y="0"/>
            <a:chExt cx="15793827" cy="15275928"/>
          </a:xfrm>
        </p:grpSpPr>
        <p:sp>
          <p:nvSpPr>
            <p:cNvPr id="3" name="Freeform 3"/>
            <p:cNvSpPr/>
            <p:nvPr/>
          </p:nvSpPr>
          <p:spPr>
            <a:xfrm>
              <a:off x="0" y="0"/>
              <a:ext cx="15793851" cy="15275940"/>
            </a:xfrm>
            <a:custGeom>
              <a:avLst/>
              <a:gdLst/>
              <a:ahLst/>
              <a:cxnLst/>
              <a:rect l="l" t="t" r="r" b="b"/>
              <a:pathLst>
                <a:path w="15793851" h="15275940">
                  <a:moveTo>
                    <a:pt x="0" y="0"/>
                  </a:moveTo>
                  <a:lnTo>
                    <a:pt x="15793851" y="0"/>
                  </a:lnTo>
                  <a:lnTo>
                    <a:pt x="15793851" y="15275940"/>
                  </a:lnTo>
                  <a:lnTo>
                    <a:pt x="0" y="15275940"/>
                  </a:lnTo>
                  <a:close/>
                </a:path>
              </a:pathLst>
            </a:custGeom>
            <a:solidFill>
              <a:srgbClr val="79A540"/>
            </a:solidFill>
          </p:spPr>
          <p:txBody>
            <a:bodyPr/>
            <a:lstStyle/>
            <a:p>
              <a:endParaRPr lang="en-US"/>
            </a:p>
          </p:txBody>
        </p:sp>
      </p:grpSp>
      <p:grpSp>
        <p:nvGrpSpPr>
          <p:cNvPr id="4" name="Group 4"/>
          <p:cNvGrpSpPr/>
          <p:nvPr/>
        </p:nvGrpSpPr>
        <p:grpSpPr>
          <a:xfrm>
            <a:off x="6705006" y="2296135"/>
            <a:ext cx="11582994" cy="8171497"/>
            <a:chOff x="0" y="0"/>
            <a:chExt cx="15443992" cy="10895330"/>
          </a:xfrm>
        </p:grpSpPr>
        <p:sp>
          <p:nvSpPr>
            <p:cNvPr id="5" name="Freeform 5"/>
            <p:cNvSpPr/>
            <p:nvPr/>
          </p:nvSpPr>
          <p:spPr>
            <a:xfrm>
              <a:off x="0" y="0"/>
              <a:ext cx="15444005" cy="10895330"/>
            </a:xfrm>
            <a:custGeom>
              <a:avLst/>
              <a:gdLst/>
              <a:ahLst/>
              <a:cxnLst/>
              <a:rect l="l" t="t" r="r" b="b"/>
              <a:pathLst>
                <a:path w="15444005" h="10895330">
                  <a:moveTo>
                    <a:pt x="0" y="0"/>
                  </a:moveTo>
                  <a:lnTo>
                    <a:pt x="15444005" y="0"/>
                  </a:lnTo>
                  <a:lnTo>
                    <a:pt x="15444005" y="10895330"/>
                  </a:lnTo>
                  <a:lnTo>
                    <a:pt x="0" y="10895330"/>
                  </a:lnTo>
                  <a:close/>
                </a:path>
              </a:pathLst>
            </a:custGeom>
            <a:solidFill>
              <a:srgbClr val="EDEADF"/>
            </a:solidFill>
          </p:spPr>
          <p:txBody>
            <a:bodyPr/>
            <a:lstStyle/>
            <a:p>
              <a:endParaRPr lang="en-US"/>
            </a:p>
          </p:txBody>
        </p:sp>
      </p:grpSp>
      <p:grpSp>
        <p:nvGrpSpPr>
          <p:cNvPr id="6" name="Group 6"/>
          <p:cNvGrpSpPr/>
          <p:nvPr/>
        </p:nvGrpSpPr>
        <p:grpSpPr>
          <a:xfrm>
            <a:off x="8554383" y="2087604"/>
            <a:ext cx="3522916" cy="34033"/>
            <a:chOff x="0" y="0"/>
            <a:chExt cx="4697222" cy="45377"/>
          </a:xfrm>
        </p:grpSpPr>
        <p:sp>
          <p:nvSpPr>
            <p:cNvPr id="7" name="Freeform 7"/>
            <p:cNvSpPr/>
            <p:nvPr/>
          </p:nvSpPr>
          <p:spPr>
            <a:xfrm>
              <a:off x="0" y="0"/>
              <a:ext cx="4697222" cy="45339"/>
            </a:xfrm>
            <a:custGeom>
              <a:avLst/>
              <a:gdLst/>
              <a:ahLst/>
              <a:cxnLst/>
              <a:rect l="l" t="t" r="r" b="b"/>
              <a:pathLst>
                <a:path w="4697222" h="45339">
                  <a:moveTo>
                    <a:pt x="0" y="0"/>
                  </a:moveTo>
                  <a:lnTo>
                    <a:pt x="4697222" y="0"/>
                  </a:lnTo>
                  <a:lnTo>
                    <a:pt x="4697222" y="45339"/>
                  </a:lnTo>
                  <a:lnTo>
                    <a:pt x="0" y="45339"/>
                  </a:lnTo>
                  <a:close/>
                </a:path>
              </a:pathLst>
            </a:custGeom>
            <a:solidFill>
              <a:srgbClr val="79A540"/>
            </a:solidFill>
          </p:spPr>
          <p:txBody>
            <a:bodyPr/>
            <a:lstStyle/>
            <a:p>
              <a:endParaRPr lang="en-US"/>
            </a:p>
          </p:txBody>
        </p:sp>
      </p:grpSp>
      <p:grpSp>
        <p:nvGrpSpPr>
          <p:cNvPr id="8" name="Group 8"/>
          <p:cNvGrpSpPr/>
          <p:nvPr/>
        </p:nvGrpSpPr>
        <p:grpSpPr>
          <a:xfrm>
            <a:off x="-237296" y="1860556"/>
            <a:ext cx="7069617" cy="7169612"/>
            <a:chOff x="0" y="0"/>
            <a:chExt cx="9738436" cy="9876180"/>
          </a:xfrm>
        </p:grpSpPr>
        <p:sp>
          <p:nvSpPr>
            <p:cNvPr id="9" name="Freeform 9"/>
            <p:cNvSpPr/>
            <p:nvPr/>
          </p:nvSpPr>
          <p:spPr>
            <a:xfrm>
              <a:off x="7065" y="17461"/>
              <a:ext cx="9705281" cy="9838910"/>
            </a:xfrm>
            <a:custGeom>
              <a:avLst/>
              <a:gdLst/>
              <a:ahLst/>
              <a:cxnLst/>
              <a:rect l="l" t="t" r="r" b="b"/>
              <a:pathLst>
                <a:path w="9705281" h="9838910">
                  <a:moveTo>
                    <a:pt x="9643665" y="36768"/>
                  </a:moveTo>
                  <a:lnTo>
                    <a:pt x="9610264" y="36768"/>
                  </a:lnTo>
                  <a:cubicBezTo>
                    <a:pt x="8817149" y="36768"/>
                    <a:pt x="8024034" y="45150"/>
                    <a:pt x="7235110" y="53405"/>
                  </a:cubicBezTo>
                  <a:cubicBezTo>
                    <a:pt x="5828458" y="70169"/>
                    <a:pt x="4417615" y="95188"/>
                    <a:pt x="3010836" y="99379"/>
                  </a:cubicBezTo>
                  <a:cubicBezTo>
                    <a:pt x="2463974" y="99379"/>
                    <a:pt x="1917239" y="70169"/>
                    <a:pt x="1370377" y="36768"/>
                  </a:cubicBezTo>
                  <a:cubicBezTo>
                    <a:pt x="919654" y="7558"/>
                    <a:pt x="460422" y="-17461"/>
                    <a:pt x="9572" y="15940"/>
                  </a:cubicBezTo>
                  <a:cubicBezTo>
                    <a:pt x="13763" y="675451"/>
                    <a:pt x="17954" y="1334962"/>
                    <a:pt x="26209" y="1990282"/>
                  </a:cubicBezTo>
                  <a:cubicBezTo>
                    <a:pt x="38782" y="3455481"/>
                    <a:pt x="59610" y="4920553"/>
                    <a:pt x="47037" y="6385752"/>
                  </a:cubicBezTo>
                  <a:cubicBezTo>
                    <a:pt x="42973" y="7112065"/>
                    <a:pt x="13763" y="7838378"/>
                    <a:pt x="1317" y="8564691"/>
                  </a:cubicBezTo>
                  <a:cubicBezTo>
                    <a:pt x="-7065" y="8957121"/>
                    <a:pt x="26336" y="9349424"/>
                    <a:pt x="51355" y="9737663"/>
                  </a:cubicBezTo>
                  <a:cubicBezTo>
                    <a:pt x="247570" y="9721026"/>
                    <a:pt x="447849" y="9733472"/>
                    <a:pt x="639873" y="9750236"/>
                  </a:cubicBezTo>
                  <a:cubicBezTo>
                    <a:pt x="936291" y="9775255"/>
                    <a:pt x="1228391" y="9804465"/>
                    <a:pt x="1524809" y="9817038"/>
                  </a:cubicBezTo>
                  <a:cubicBezTo>
                    <a:pt x="2893996" y="9858821"/>
                    <a:pt x="4267247" y="9833675"/>
                    <a:pt x="5636434" y="9800401"/>
                  </a:cubicBezTo>
                  <a:cubicBezTo>
                    <a:pt x="6984666" y="9762809"/>
                    <a:pt x="8337089" y="9721153"/>
                    <a:pt x="9689639" y="9716962"/>
                  </a:cubicBezTo>
                  <a:cubicBezTo>
                    <a:pt x="9664620" y="9165909"/>
                    <a:pt x="9635410" y="8614983"/>
                    <a:pt x="9618646" y="8059739"/>
                  </a:cubicBezTo>
                  <a:cubicBezTo>
                    <a:pt x="9576863" y="6669724"/>
                    <a:pt x="9635283" y="5283900"/>
                    <a:pt x="9672875" y="3893885"/>
                  </a:cubicBezTo>
                  <a:cubicBezTo>
                    <a:pt x="9710467" y="2612455"/>
                    <a:pt x="9731295" y="1322516"/>
                    <a:pt x="9643665" y="36895"/>
                  </a:cubicBezTo>
                  <a:close/>
                </a:path>
              </a:pathLst>
            </a:custGeom>
            <a:blipFill>
              <a:blip r:embed="rId3"/>
              <a:stretch>
                <a:fillRect l="-26345" t="-177" r="-26541" b="-201"/>
              </a:stretch>
            </a:blipFill>
          </p:spPr>
          <p:txBody>
            <a:bodyPr/>
            <a:lstStyle/>
            <a:p>
              <a:endParaRPr lang="en-US"/>
            </a:p>
          </p:txBody>
        </p:sp>
      </p:grpSp>
      <p:grpSp>
        <p:nvGrpSpPr>
          <p:cNvPr id="10" name="Group 10"/>
          <p:cNvGrpSpPr/>
          <p:nvPr/>
        </p:nvGrpSpPr>
        <p:grpSpPr>
          <a:xfrm>
            <a:off x="0" y="-937336"/>
            <a:ext cx="6556096" cy="5851315"/>
            <a:chOff x="0" y="0"/>
            <a:chExt cx="9088946" cy="8111884"/>
          </a:xfrm>
        </p:grpSpPr>
        <p:sp>
          <p:nvSpPr>
            <p:cNvPr id="11" name="Freeform 11"/>
            <p:cNvSpPr/>
            <p:nvPr/>
          </p:nvSpPr>
          <p:spPr>
            <a:xfrm>
              <a:off x="0" y="0"/>
              <a:ext cx="9088882" cy="8111871"/>
            </a:xfrm>
            <a:custGeom>
              <a:avLst/>
              <a:gdLst/>
              <a:ahLst/>
              <a:cxnLst/>
              <a:rect l="l" t="t" r="r" b="b"/>
              <a:pathLst>
                <a:path w="9088882" h="8111871">
                  <a:moveTo>
                    <a:pt x="0" y="0"/>
                  </a:moveTo>
                  <a:lnTo>
                    <a:pt x="9088882" y="0"/>
                  </a:lnTo>
                  <a:lnTo>
                    <a:pt x="9088882" y="8111871"/>
                  </a:lnTo>
                  <a:lnTo>
                    <a:pt x="0" y="8111871"/>
                  </a:lnTo>
                  <a:lnTo>
                    <a:pt x="0" y="0"/>
                  </a:lnTo>
                  <a:close/>
                </a:path>
              </a:pathLst>
            </a:custGeom>
            <a:blipFill>
              <a:blip r:embed="rId4"/>
              <a:stretch>
                <a:fillRect b="-118"/>
              </a:stretch>
            </a:blipFill>
          </p:spPr>
          <p:txBody>
            <a:bodyPr/>
            <a:lstStyle/>
            <a:p>
              <a:endParaRPr lang="en-US"/>
            </a:p>
          </p:txBody>
        </p:sp>
      </p:grpSp>
      <p:grpSp>
        <p:nvGrpSpPr>
          <p:cNvPr id="12" name="Group 12"/>
          <p:cNvGrpSpPr/>
          <p:nvPr/>
        </p:nvGrpSpPr>
        <p:grpSpPr>
          <a:xfrm rot="9861600">
            <a:off x="612371" y="3589191"/>
            <a:ext cx="5731389" cy="5330193"/>
            <a:chOff x="0" y="0"/>
            <a:chExt cx="8315808" cy="7733703"/>
          </a:xfrm>
        </p:grpSpPr>
        <p:sp>
          <p:nvSpPr>
            <p:cNvPr id="13" name="Freeform 13"/>
            <p:cNvSpPr/>
            <p:nvPr/>
          </p:nvSpPr>
          <p:spPr>
            <a:xfrm>
              <a:off x="0" y="0"/>
              <a:ext cx="8315833" cy="7733665"/>
            </a:xfrm>
            <a:custGeom>
              <a:avLst/>
              <a:gdLst/>
              <a:ahLst/>
              <a:cxnLst/>
              <a:rect l="l" t="t" r="r" b="b"/>
              <a:pathLst>
                <a:path w="8315833" h="7733665">
                  <a:moveTo>
                    <a:pt x="0" y="0"/>
                  </a:moveTo>
                  <a:lnTo>
                    <a:pt x="8315833" y="0"/>
                  </a:lnTo>
                  <a:lnTo>
                    <a:pt x="8315833" y="7733665"/>
                  </a:lnTo>
                  <a:lnTo>
                    <a:pt x="0" y="7733665"/>
                  </a:lnTo>
                  <a:lnTo>
                    <a:pt x="0" y="0"/>
                  </a:lnTo>
                  <a:close/>
                </a:path>
              </a:pathLst>
            </a:custGeom>
            <a:blipFill>
              <a:blip r:embed="rId5"/>
              <a:stretch>
                <a:fillRect b="-128"/>
              </a:stretch>
            </a:blipFill>
          </p:spPr>
          <p:txBody>
            <a:bodyPr/>
            <a:lstStyle/>
            <a:p>
              <a:endParaRPr lang="en-US"/>
            </a:p>
          </p:txBody>
        </p:sp>
      </p:grpSp>
      <p:grpSp>
        <p:nvGrpSpPr>
          <p:cNvPr id="14" name="Group 14"/>
          <p:cNvGrpSpPr/>
          <p:nvPr/>
        </p:nvGrpSpPr>
        <p:grpSpPr>
          <a:xfrm>
            <a:off x="6832321" y="257242"/>
            <a:ext cx="1162212" cy="1162212"/>
            <a:chOff x="0" y="0"/>
            <a:chExt cx="1549616" cy="1549616"/>
          </a:xfrm>
        </p:grpSpPr>
        <p:sp>
          <p:nvSpPr>
            <p:cNvPr id="15" name="Freeform 15"/>
            <p:cNvSpPr/>
            <p:nvPr/>
          </p:nvSpPr>
          <p:spPr>
            <a:xfrm>
              <a:off x="0" y="0"/>
              <a:ext cx="1549654" cy="1549654"/>
            </a:xfrm>
            <a:custGeom>
              <a:avLst/>
              <a:gdLst/>
              <a:ahLst/>
              <a:cxnLst/>
              <a:rect l="l" t="t" r="r" b="b"/>
              <a:pathLst>
                <a:path w="1549654" h="1549654">
                  <a:moveTo>
                    <a:pt x="0" y="0"/>
                  </a:moveTo>
                  <a:lnTo>
                    <a:pt x="1549654" y="0"/>
                  </a:lnTo>
                  <a:lnTo>
                    <a:pt x="1549654" y="1549654"/>
                  </a:lnTo>
                  <a:lnTo>
                    <a:pt x="0" y="1549654"/>
                  </a:lnTo>
                  <a:lnTo>
                    <a:pt x="0" y="0"/>
                  </a:lnTo>
                  <a:close/>
                </a:path>
              </a:pathLst>
            </a:custGeom>
            <a:blipFill>
              <a:blip r:embed="rId6"/>
              <a:stretch>
                <a:fillRect r="2" b="2"/>
              </a:stretch>
            </a:blipFill>
          </p:spPr>
          <p:txBody>
            <a:bodyPr/>
            <a:lstStyle/>
            <a:p>
              <a:endParaRPr lang="en-US"/>
            </a:p>
          </p:txBody>
        </p:sp>
      </p:grpSp>
      <p:grpSp>
        <p:nvGrpSpPr>
          <p:cNvPr id="16" name="Group 16"/>
          <p:cNvGrpSpPr/>
          <p:nvPr/>
        </p:nvGrpSpPr>
        <p:grpSpPr>
          <a:xfrm>
            <a:off x="6967131" y="2570512"/>
            <a:ext cx="721004" cy="721004"/>
            <a:chOff x="0" y="0"/>
            <a:chExt cx="961339" cy="961339"/>
          </a:xfrm>
        </p:grpSpPr>
        <p:sp>
          <p:nvSpPr>
            <p:cNvPr id="17" name="Freeform 17"/>
            <p:cNvSpPr/>
            <p:nvPr/>
          </p:nvSpPr>
          <p:spPr>
            <a:xfrm>
              <a:off x="0" y="0"/>
              <a:ext cx="961390" cy="961390"/>
            </a:xfrm>
            <a:custGeom>
              <a:avLst/>
              <a:gdLst/>
              <a:ahLst/>
              <a:cxnLst/>
              <a:rect l="l" t="t" r="r" b="b"/>
              <a:pathLst>
                <a:path w="961390" h="961390">
                  <a:moveTo>
                    <a:pt x="0" y="0"/>
                  </a:moveTo>
                  <a:lnTo>
                    <a:pt x="961390" y="0"/>
                  </a:lnTo>
                  <a:lnTo>
                    <a:pt x="961390" y="961390"/>
                  </a:lnTo>
                  <a:lnTo>
                    <a:pt x="0" y="961390"/>
                  </a:lnTo>
                  <a:lnTo>
                    <a:pt x="0" y="0"/>
                  </a:lnTo>
                  <a:close/>
                </a:path>
              </a:pathLst>
            </a:custGeom>
            <a:blipFill>
              <a:blip r:embed="rId7"/>
              <a:stretch>
                <a:fillRect r="5" b="5"/>
              </a:stretch>
            </a:blipFill>
          </p:spPr>
          <p:txBody>
            <a:bodyPr/>
            <a:lstStyle/>
            <a:p>
              <a:endParaRPr lang="en-US"/>
            </a:p>
          </p:txBody>
        </p:sp>
      </p:grpSp>
      <p:grpSp>
        <p:nvGrpSpPr>
          <p:cNvPr id="18" name="Group 18"/>
          <p:cNvGrpSpPr/>
          <p:nvPr/>
        </p:nvGrpSpPr>
        <p:grpSpPr>
          <a:xfrm>
            <a:off x="6918046" y="4845534"/>
            <a:ext cx="721004" cy="721004"/>
            <a:chOff x="0" y="0"/>
            <a:chExt cx="961339" cy="961339"/>
          </a:xfrm>
        </p:grpSpPr>
        <p:sp>
          <p:nvSpPr>
            <p:cNvPr id="19" name="Freeform 19"/>
            <p:cNvSpPr/>
            <p:nvPr/>
          </p:nvSpPr>
          <p:spPr>
            <a:xfrm>
              <a:off x="0" y="0"/>
              <a:ext cx="961390" cy="961390"/>
            </a:xfrm>
            <a:custGeom>
              <a:avLst/>
              <a:gdLst/>
              <a:ahLst/>
              <a:cxnLst/>
              <a:rect l="l" t="t" r="r" b="b"/>
              <a:pathLst>
                <a:path w="961390" h="961390">
                  <a:moveTo>
                    <a:pt x="0" y="0"/>
                  </a:moveTo>
                  <a:lnTo>
                    <a:pt x="961390" y="0"/>
                  </a:lnTo>
                  <a:lnTo>
                    <a:pt x="961390" y="961390"/>
                  </a:lnTo>
                  <a:lnTo>
                    <a:pt x="0" y="961390"/>
                  </a:lnTo>
                  <a:lnTo>
                    <a:pt x="0" y="0"/>
                  </a:lnTo>
                  <a:close/>
                </a:path>
              </a:pathLst>
            </a:custGeom>
            <a:blipFill>
              <a:blip r:embed="rId8"/>
              <a:stretch>
                <a:fillRect r="5" b="5"/>
              </a:stretch>
            </a:blipFill>
          </p:spPr>
          <p:txBody>
            <a:bodyPr/>
            <a:lstStyle/>
            <a:p>
              <a:endParaRPr lang="en-US"/>
            </a:p>
          </p:txBody>
        </p:sp>
      </p:grpSp>
      <p:sp>
        <p:nvSpPr>
          <p:cNvPr id="20" name="TextBox 20"/>
          <p:cNvSpPr txBox="1"/>
          <p:nvPr/>
        </p:nvSpPr>
        <p:spPr>
          <a:xfrm>
            <a:off x="8004067" y="404317"/>
            <a:ext cx="9383678" cy="2166195"/>
          </a:xfrm>
          <a:prstGeom prst="rect">
            <a:avLst/>
          </a:prstGeom>
        </p:spPr>
        <p:txBody>
          <a:bodyPr lIns="0" tIns="0" rIns="0" bIns="0" rtlCol="0" anchor="t">
            <a:spAutoFit/>
          </a:bodyPr>
          <a:lstStyle/>
          <a:p>
            <a:pPr algn="l">
              <a:lnSpc>
                <a:spcPts val="6160"/>
              </a:lnSpc>
            </a:pPr>
            <a:r>
              <a:rPr lang="en-US" sz="7200" b="1">
                <a:solidFill>
                  <a:srgbClr val="DAE6E6"/>
                </a:solidFill>
                <a:latin typeface="Raleway 2 Bold"/>
                <a:ea typeface="Raleway 2 Bold"/>
                <a:cs typeface="Raleway 2 Bold"/>
                <a:sym typeface="Raleway 2 Bold"/>
              </a:rPr>
              <a:t>BREN MINDSET: NETWORKING</a:t>
            </a:r>
          </a:p>
          <a:p>
            <a:pPr algn="l">
              <a:lnSpc>
                <a:spcPts val="6160"/>
              </a:lnSpc>
            </a:pPr>
            <a:endParaRPr lang="en-US" sz="7200" b="1">
              <a:solidFill>
                <a:srgbClr val="DAE6E6"/>
              </a:solidFill>
              <a:latin typeface="Raleway 2 Bold"/>
              <a:ea typeface="Raleway 2 Bold"/>
              <a:cs typeface="Raleway 2 Bold"/>
              <a:sym typeface="Raleway 2 Bold"/>
            </a:endParaRPr>
          </a:p>
        </p:txBody>
      </p:sp>
      <p:sp>
        <p:nvSpPr>
          <p:cNvPr id="21" name="TextBox 21"/>
          <p:cNvSpPr txBox="1"/>
          <p:nvPr/>
        </p:nvSpPr>
        <p:spPr>
          <a:xfrm>
            <a:off x="7570156" y="3177990"/>
            <a:ext cx="10331356" cy="986283"/>
          </a:xfrm>
          <a:prstGeom prst="rect">
            <a:avLst/>
          </a:prstGeom>
        </p:spPr>
        <p:txBody>
          <a:bodyPr lIns="0" tIns="0" rIns="0" bIns="0" rtlCol="0" anchor="t">
            <a:spAutoFit/>
          </a:bodyPr>
          <a:lstStyle/>
          <a:p>
            <a:pPr marL="568959" lvl="2" indent="-189653" algn="l">
              <a:lnSpc>
                <a:spcPts val="3918"/>
              </a:lnSpc>
              <a:buFont typeface="Arial"/>
              <a:buChar char="⚬"/>
            </a:pPr>
            <a:r>
              <a:rPr lang="en-US" sz="2799" spc="139">
                <a:solidFill>
                  <a:srgbClr val="003660"/>
                </a:solidFill>
                <a:latin typeface="Raleway 2"/>
                <a:ea typeface="Raleway 2"/>
                <a:cs typeface="Raleway 2"/>
                <a:sym typeface="Raleway 2"/>
              </a:rPr>
              <a:t>People are often more willing to sit down and discuss their careers with you while you are still a student</a:t>
            </a:r>
          </a:p>
        </p:txBody>
      </p:sp>
      <p:sp>
        <p:nvSpPr>
          <p:cNvPr id="22" name="TextBox 22"/>
          <p:cNvSpPr txBox="1"/>
          <p:nvPr/>
        </p:nvSpPr>
        <p:spPr>
          <a:xfrm>
            <a:off x="7570156" y="5428127"/>
            <a:ext cx="10120268" cy="1967993"/>
          </a:xfrm>
          <a:prstGeom prst="rect">
            <a:avLst/>
          </a:prstGeom>
        </p:spPr>
        <p:txBody>
          <a:bodyPr lIns="0" tIns="0" rIns="0" bIns="0" rtlCol="0" anchor="t">
            <a:spAutoFit/>
          </a:bodyPr>
          <a:lstStyle/>
          <a:p>
            <a:pPr marL="568959" lvl="2" indent="-189653" algn="l">
              <a:lnSpc>
                <a:spcPts val="3918"/>
              </a:lnSpc>
              <a:buFont typeface="Arial"/>
              <a:buChar char="⚬"/>
            </a:pPr>
            <a:r>
              <a:rPr lang="en-US" sz="2799" spc="139">
                <a:solidFill>
                  <a:srgbClr val="003660"/>
                </a:solidFill>
                <a:latin typeface="Raleway 2"/>
                <a:ea typeface="Raleway 2"/>
                <a:cs typeface="Raleway 2"/>
                <a:sym typeface="Raleway 2"/>
              </a:rPr>
              <a:t>Build Quality Relationships (give and take)</a:t>
            </a:r>
          </a:p>
          <a:p>
            <a:pPr marL="568959" lvl="2" indent="-189653" algn="l">
              <a:lnSpc>
                <a:spcPts val="3918"/>
              </a:lnSpc>
              <a:buFont typeface="Arial"/>
              <a:buChar char="⚬"/>
            </a:pPr>
            <a:r>
              <a:rPr lang="en-US" sz="2799" spc="139">
                <a:solidFill>
                  <a:srgbClr val="003660"/>
                </a:solidFill>
                <a:latin typeface="Raleway 2"/>
                <a:ea typeface="Raleway 2"/>
                <a:cs typeface="Raleway 2"/>
                <a:sym typeface="Raleway 2"/>
              </a:rPr>
              <a:t>Care about the other person</a:t>
            </a:r>
          </a:p>
          <a:p>
            <a:pPr marL="568959" lvl="2" indent="-189653" algn="l">
              <a:lnSpc>
                <a:spcPts val="3918"/>
              </a:lnSpc>
              <a:buFont typeface="Arial"/>
              <a:buChar char="⚬"/>
            </a:pPr>
            <a:r>
              <a:rPr lang="en-US" sz="2799" spc="139">
                <a:solidFill>
                  <a:srgbClr val="003660"/>
                </a:solidFill>
                <a:latin typeface="Raleway 2"/>
                <a:ea typeface="Raleway 2"/>
                <a:cs typeface="Raleway 2"/>
                <a:sym typeface="Raleway 2"/>
              </a:rPr>
              <a:t>Look to help the person</a:t>
            </a:r>
          </a:p>
          <a:p>
            <a:pPr marL="568959" lvl="2" indent="-189653" algn="l">
              <a:lnSpc>
                <a:spcPts val="3758"/>
              </a:lnSpc>
            </a:pPr>
            <a:endParaRPr lang="en-US" sz="2799" spc="139">
              <a:solidFill>
                <a:srgbClr val="003660"/>
              </a:solidFill>
              <a:latin typeface="Raleway 2"/>
              <a:ea typeface="Raleway 2"/>
              <a:cs typeface="Raleway 2"/>
              <a:sym typeface="Raleway 2"/>
            </a:endParaRPr>
          </a:p>
        </p:txBody>
      </p:sp>
      <p:grpSp>
        <p:nvGrpSpPr>
          <p:cNvPr id="23" name="Group 23"/>
          <p:cNvGrpSpPr/>
          <p:nvPr/>
        </p:nvGrpSpPr>
        <p:grpSpPr>
          <a:xfrm>
            <a:off x="6918046" y="7443353"/>
            <a:ext cx="704726" cy="704726"/>
            <a:chOff x="0" y="0"/>
            <a:chExt cx="939635" cy="939635"/>
          </a:xfrm>
        </p:grpSpPr>
        <p:sp>
          <p:nvSpPr>
            <p:cNvPr id="24" name="Freeform 24"/>
            <p:cNvSpPr/>
            <p:nvPr/>
          </p:nvSpPr>
          <p:spPr>
            <a:xfrm>
              <a:off x="0" y="0"/>
              <a:ext cx="939673" cy="939673"/>
            </a:xfrm>
            <a:custGeom>
              <a:avLst/>
              <a:gdLst/>
              <a:ahLst/>
              <a:cxnLst/>
              <a:rect l="l" t="t" r="r" b="b"/>
              <a:pathLst>
                <a:path w="939673" h="939673">
                  <a:moveTo>
                    <a:pt x="0" y="0"/>
                  </a:moveTo>
                  <a:lnTo>
                    <a:pt x="939673" y="0"/>
                  </a:lnTo>
                  <a:lnTo>
                    <a:pt x="939673" y="939673"/>
                  </a:lnTo>
                  <a:lnTo>
                    <a:pt x="0" y="939673"/>
                  </a:lnTo>
                  <a:lnTo>
                    <a:pt x="0" y="0"/>
                  </a:lnTo>
                  <a:close/>
                </a:path>
              </a:pathLst>
            </a:custGeom>
            <a:blipFill>
              <a:blip r:embed="rId9"/>
              <a:stretch>
                <a:fillRect r="4" b="4"/>
              </a:stretch>
            </a:blipFill>
          </p:spPr>
          <p:txBody>
            <a:bodyPr/>
            <a:lstStyle/>
            <a:p>
              <a:endParaRPr lang="en-US"/>
            </a:p>
          </p:txBody>
        </p:sp>
      </p:grpSp>
      <p:sp>
        <p:nvSpPr>
          <p:cNvPr id="25" name="TextBox 25"/>
          <p:cNvSpPr txBox="1"/>
          <p:nvPr/>
        </p:nvSpPr>
        <p:spPr>
          <a:xfrm>
            <a:off x="7787285" y="2159757"/>
            <a:ext cx="9686009" cy="1008708"/>
          </a:xfrm>
          <a:prstGeom prst="rect">
            <a:avLst/>
          </a:prstGeom>
        </p:spPr>
        <p:txBody>
          <a:bodyPr lIns="0" tIns="0" rIns="0" bIns="0" rtlCol="0" anchor="t">
            <a:spAutoFit/>
          </a:bodyPr>
          <a:lstStyle/>
          <a:p>
            <a:pPr algn="l">
              <a:lnSpc>
                <a:spcPts val="3989"/>
              </a:lnSpc>
            </a:pPr>
            <a:endParaRPr/>
          </a:p>
          <a:p>
            <a:pPr algn="l">
              <a:lnSpc>
                <a:spcPts val="3989"/>
              </a:lnSpc>
            </a:pPr>
            <a:r>
              <a:rPr lang="en-US" sz="3068" b="1" spc="30">
                <a:solidFill>
                  <a:srgbClr val="003660"/>
                </a:solidFill>
                <a:latin typeface="Raleway 2 Bold"/>
                <a:ea typeface="Raleway 2 Bold"/>
                <a:cs typeface="Raleway 2 Bold"/>
                <a:sym typeface="Raleway 2 Bold"/>
              </a:rPr>
              <a:t>Golden Ticket—Student Card </a:t>
            </a:r>
          </a:p>
        </p:txBody>
      </p:sp>
      <p:sp>
        <p:nvSpPr>
          <p:cNvPr id="26" name="TextBox 26"/>
          <p:cNvSpPr txBox="1"/>
          <p:nvPr/>
        </p:nvSpPr>
        <p:spPr>
          <a:xfrm>
            <a:off x="7781244" y="4438860"/>
            <a:ext cx="9686009" cy="1008708"/>
          </a:xfrm>
          <a:prstGeom prst="rect">
            <a:avLst/>
          </a:prstGeom>
        </p:spPr>
        <p:txBody>
          <a:bodyPr lIns="0" tIns="0" rIns="0" bIns="0" rtlCol="0" anchor="t">
            <a:spAutoFit/>
          </a:bodyPr>
          <a:lstStyle/>
          <a:p>
            <a:pPr algn="l">
              <a:lnSpc>
                <a:spcPts val="3989"/>
              </a:lnSpc>
            </a:pPr>
            <a:endParaRPr/>
          </a:p>
          <a:p>
            <a:pPr algn="l">
              <a:lnSpc>
                <a:spcPts val="3989"/>
              </a:lnSpc>
            </a:pPr>
            <a:r>
              <a:rPr lang="en-US" sz="3068" b="1" spc="30">
                <a:solidFill>
                  <a:srgbClr val="003660"/>
                </a:solidFill>
                <a:latin typeface="Raleway 2 Bold"/>
                <a:ea typeface="Raleway 2 Bold"/>
                <a:cs typeface="Raleway 2 Bold"/>
                <a:sym typeface="Raleway 2 Bold"/>
              </a:rPr>
              <a:t>Make Meaningful Connections </a:t>
            </a:r>
          </a:p>
        </p:txBody>
      </p:sp>
      <p:sp>
        <p:nvSpPr>
          <p:cNvPr id="27" name="TextBox 27"/>
          <p:cNvSpPr txBox="1"/>
          <p:nvPr/>
        </p:nvSpPr>
        <p:spPr>
          <a:xfrm>
            <a:off x="7639050" y="7907538"/>
            <a:ext cx="10371801" cy="557527"/>
          </a:xfrm>
          <a:prstGeom prst="rect">
            <a:avLst/>
          </a:prstGeom>
        </p:spPr>
        <p:txBody>
          <a:bodyPr lIns="0" tIns="0" rIns="0" bIns="0" rtlCol="0" anchor="t">
            <a:spAutoFit/>
          </a:bodyPr>
          <a:lstStyle/>
          <a:p>
            <a:pPr marL="568959" lvl="2" indent="-189653" algn="l">
              <a:lnSpc>
                <a:spcPts val="3918"/>
              </a:lnSpc>
              <a:buFont typeface="Arial"/>
              <a:buChar char="⚬"/>
            </a:pPr>
            <a:r>
              <a:rPr lang="en-US" sz="2799">
                <a:solidFill>
                  <a:srgbClr val="003660"/>
                </a:solidFill>
                <a:latin typeface="Raleway 2"/>
                <a:ea typeface="Raleway 2"/>
                <a:cs typeface="Raleway 2"/>
                <a:sym typeface="Raleway 2"/>
              </a:rPr>
              <a:t>Pay it Back &amp; Pay it Forward </a:t>
            </a:r>
          </a:p>
        </p:txBody>
      </p:sp>
      <p:sp>
        <p:nvSpPr>
          <p:cNvPr id="28" name="TextBox 28"/>
          <p:cNvSpPr txBox="1"/>
          <p:nvPr/>
        </p:nvSpPr>
        <p:spPr>
          <a:xfrm>
            <a:off x="7692035" y="7390965"/>
            <a:ext cx="10589387" cy="502125"/>
          </a:xfrm>
          <a:prstGeom prst="rect">
            <a:avLst/>
          </a:prstGeom>
        </p:spPr>
        <p:txBody>
          <a:bodyPr wrap="square" lIns="0" tIns="0" rIns="0" bIns="0" rtlCol="0" anchor="t">
            <a:spAutoFit/>
          </a:bodyPr>
          <a:lstStyle/>
          <a:p>
            <a:pPr algn="l">
              <a:lnSpc>
                <a:spcPts val="4160"/>
              </a:lnSpc>
            </a:pPr>
            <a:r>
              <a:rPr lang="en-US" sz="3200" b="1" spc="32">
                <a:solidFill>
                  <a:srgbClr val="003660"/>
                </a:solidFill>
                <a:latin typeface="Raleway 2 Bold"/>
                <a:ea typeface="Raleway 2 Bold"/>
                <a:cs typeface="Raleway 2 Bold"/>
                <a:sym typeface="Raleway 2 Bold"/>
              </a:rPr>
              <a:t>Bren Alumni Love to Give Back—“It’s the Bren Way”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20718" y="3041917"/>
            <a:ext cx="7620694" cy="7620663"/>
            <a:chOff x="0" y="0"/>
            <a:chExt cx="6350000" cy="6349975"/>
          </a:xfrm>
        </p:grpSpPr>
        <p:sp>
          <p:nvSpPr>
            <p:cNvPr id="3" name="Freeform 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t="-24703" b="-4121"/>
              </a:stretch>
            </a:blipFill>
          </p:spPr>
          <p:txBody>
            <a:bodyPr/>
            <a:lstStyle/>
            <a:p>
              <a:endParaRPr lang="en-US"/>
            </a:p>
          </p:txBody>
        </p:sp>
      </p:grpSp>
      <p:sp>
        <p:nvSpPr>
          <p:cNvPr id="4" name="AutoShape 4"/>
          <p:cNvSpPr/>
          <p:nvPr/>
        </p:nvSpPr>
        <p:spPr>
          <a:xfrm>
            <a:off x="-828860" y="-555892"/>
            <a:ext cx="19289832" cy="3169184"/>
          </a:xfrm>
          <a:prstGeom prst="rect">
            <a:avLst/>
          </a:prstGeom>
          <a:solidFill>
            <a:srgbClr val="55A51C">
              <a:alpha val="14902"/>
            </a:srgbClr>
          </a:solidFill>
        </p:spPr>
        <p:txBody>
          <a:bodyPr/>
          <a:lstStyle/>
          <a:p>
            <a:endParaRPr lang="en-US"/>
          </a:p>
        </p:txBody>
      </p:sp>
      <p:sp>
        <p:nvSpPr>
          <p:cNvPr id="5" name="TextBox 5"/>
          <p:cNvSpPr txBox="1"/>
          <p:nvPr/>
        </p:nvSpPr>
        <p:spPr>
          <a:xfrm>
            <a:off x="1815366" y="158257"/>
            <a:ext cx="16425009" cy="1984375"/>
          </a:xfrm>
          <a:prstGeom prst="rect">
            <a:avLst/>
          </a:prstGeom>
        </p:spPr>
        <p:txBody>
          <a:bodyPr lIns="0" tIns="0" rIns="0" bIns="0" rtlCol="0" anchor="t">
            <a:spAutoFit/>
          </a:bodyPr>
          <a:lstStyle/>
          <a:p>
            <a:pPr algn="l">
              <a:lnSpc>
                <a:spcPts val="7700"/>
              </a:lnSpc>
            </a:pPr>
            <a:r>
              <a:rPr lang="en-US" sz="7000" b="1">
                <a:solidFill>
                  <a:srgbClr val="55A51C"/>
                </a:solidFill>
                <a:latin typeface="Raleway 1 Bold"/>
                <a:ea typeface="Raleway 1 Bold"/>
                <a:cs typeface="Raleway 1 Bold"/>
                <a:sym typeface="Raleway 1 Bold"/>
              </a:rPr>
              <a:t>NETWORKING IS... </a:t>
            </a:r>
          </a:p>
          <a:p>
            <a:pPr algn="l">
              <a:lnSpc>
                <a:spcPts val="7700"/>
              </a:lnSpc>
            </a:pPr>
            <a:r>
              <a:rPr lang="en-US" sz="7000" b="1">
                <a:solidFill>
                  <a:srgbClr val="55A51C"/>
                </a:solidFill>
                <a:latin typeface="Raleway 1 Bold"/>
                <a:ea typeface="Raleway 1 Bold"/>
                <a:cs typeface="Raleway 1 Bold"/>
                <a:sym typeface="Raleway 1 Bold"/>
              </a:rPr>
              <a:t>A Big Part of the Bren Experience   </a:t>
            </a:r>
          </a:p>
        </p:txBody>
      </p:sp>
      <p:sp>
        <p:nvSpPr>
          <p:cNvPr id="6" name="Freeform 6"/>
          <p:cNvSpPr/>
          <p:nvPr/>
        </p:nvSpPr>
        <p:spPr>
          <a:xfrm>
            <a:off x="8346075" y="3282215"/>
            <a:ext cx="623919" cy="623919"/>
          </a:xfrm>
          <a:custGeom>
            <a:avLst/>
            <a:gdLst/>
            <a:ahLst/>
            <a:cxnLst/>
            <a:rect l="l" t="t" r="r" b="b"/>
            <a:pathLst>
              <a:path w="623919" h="623919">
                <a:moveTo>
                  <a:pt x="0" y="0"/>
                </a:moveTo>
                <a:lnTo>
                  <a:pt x="623920" y="0"/>
                </a:lnTo>
                <a:lnTo>
                  <a:pt x="623920" y="623919"/>
                </a:lnTo>
                <a:lnTo>
                  <a:pt x="0" y="62391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8346075" y="5691153"/>
            <a:ext cx="625986" cy="625986"/>
          </a:xfrm>
          <a:custGeom>
            <a:avLst/>
            <a:gdLst/>
            <a:ahLst/>
            <a:cxnLst/>
            <a:rect l="l" t="t" r="r" b="b"/>
            <a:pathLst>
              <a:path w="625986" h="625986">
                <a:moveTo>
                  <a:pt x="0" y="0"/>
                </a:moveTo>
                <a:lnTo>
                  <a:pt x="625986" y="0"/>
                </a:lnTo>
                <a:lnTo>
                  <a:pt x="625986" y="625985"/>
                </a:lnTo>
                <a:lnTo>
                  <a:pt x="0" y="62598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8346075" y="8098313"/>
            <a:ext cx="625986" cy="625986"/>
          </a:xfrm>
          <a:custGeom>
            <a:avLst/>
            <a:gdLst/>
            <a:ahLst/>
            <a:cxnLst/>
            <a:rect l="l" t="t" r="r" b="b"/>
            <a:pathLst>
              <a:path w="625986" h="625986">
                <a:moveTo>
                  <a:pt x="0" y="0"/>
                </a:moveTo>
                <a:lnTo>
                  <a:pt x="625986" y="0"/>
                </a:lnTo>
                <a:lnTo>
                  <a:pt x="625986" y="625986"/>
                </a:lnTo>
                <a:lnTo>
                  <a:pt x="0" y="62598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AutoShape 9"/>
          <p:cNvSpPr/>
          <p:nvPr/>
        </p:nvSpPr>
        <p:spPr>
          <a:xfrm>
            <a:off x="603551" y="2102177"/>
            <a:ext cx="6764039" cy="59768"/>
          </a:xfrm>
          <a:prstGeom prst="rect">
            <a:avLst/>
          </a:prstGeom>
          <a:solidFill>
            <a:srgbClr val="55A51C"/>
          </a:solidFill>
        </p:spPr>
        <p:txBody>
          <a:bodyPr/>
          <a:lstStyle/>
          <a:p>
            <a:endParaRPr lang="en-US"/>
          </a:p>
        </p:txBody>
      </p:sp>
      <p:sp>
        <p:nvSpPr>
          <p:cNvPr id="10" name="Freeform 10"/>
          <p:cNvSpPr/>
          <p:nvPr/>
        </p:nvSpPr>
        <p:spPr>
          <a:xfrm>
            <a:off x="401916" y="420550"/>
            <a:ext cx="1253567" cy="1253567"/>
          </a:xfrm>
          <a:custGeom>
            <a:avLst/>
            <a:gdLst/>
            <a:ahLst/>
            <a:cxnLst/>
            <a:rect l="l" t="t" r="r" b="b"/>
            <a:pathLst>
              <a:path w="1253567" h="1253567">
                <a:moveTo>
                  <a:pt x="0" y="0"/>
                </a:moveTo>
                <a:lnTo>
                  <a:pt x="1253568" y="0"/>
                </a:lnTo>
                <a:lnTo>
                  <a:pt x="1253568" y="1253567"/>
                </a:lnTo>
                <a:lnTo>
                  <a:pt x="0" y="125356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TextBox 11"/>
          <p:cNvSpPr txBox="1"/>
          <p:nvPr/>
        </p:nvSpPr>
        <p:spPr>
          <a:xfrm>
            <a:off x="9228429" y="3320315"/>
            <a:ext cx="8030871" cy="7025767"/>
          </a:xfrm>
          <a:prstGeom prst="rect">
            <a:avLst/>
          </a:prstGeom>
        </p:spPr>
        <p:txBody>
          <a:bodyPr lIns="0" tIns="0" rIns="0" bIns="0" rtlCol="0" anchor="t">
            <a:spAutoFit/>
          </a:bodyPr>
          <a:lstStyle/>
          <a:p>
            <a:pPr algn="l">
              <a:lnSpc>
                <a:spcPts val="3433"/>
              </a:lnSpc>
            </a:pPr>
            <a:r>
              <a:rPr lang="en-US" sz="3399" b="1" u="sng">
                <a:solidFill>
                  <a:srgbClr val="55A51C"/>
                </a:solidFill>
                <a:latin typeface="Raleway 1 Bold"/>
                <a:ea typeface="Raleway 1 Bold"/>
                <a:cs typeface="Raleway 1 Bold"/>
                <a:sym typeface="Raleway 1 Bold"/>
              </a:rPr>
              <a:t>Learn About Your Classmates</a:t>
            </a:r>
            <a:r>
              <a:rPr lang="en-US" sz="3399" b="1">
                <a:solidFill>
                  <a:srgbClr val="55A51C"/>
                </a:solidFill>
                <a:latin typeface="Raleway 1 Bold"/>
                <a:ea typeface="Raleway 1 Bold"/>
                <a:cs typeface="Raleway 1 Bold"/>
                <a:sym typeface="Raleway 1 Bold"/>
              </a:rPr>
              <a:t>  </a:t>
            </a:r>
          </a:p>
          <a:p>
            <a:pPr marL="669291" lvl="1" indent="-334646" algn="l">
              <a:lnSpc>
                <a:spcPts val="3131"/>
              </a:lnSpc>
              <a:buFont typeface="Arial"/>
              <a:buChar char="•"/>
            </a:pPr>
            <a:r>
              <a:rPr lang="en-US" sz="3100">
                <a:solidFill>
                  <a:srgbClr val="55A51C"/>
                </a:solidFill>
                <a:latin typeface="Raleway 1"/>
                <a:ea typeface="Raleway 1"/>
                <a:cs typeface="Raleway 1"/>
                <a:sym typeface="Raleway 1"/>
              </a:rPr>
              <a:t>Lifelong friendships + professional connections</a:t>
            </a:r>
          </a:p>
          <a:p>
            <a:pPr marL="669291" lvl="1" indent="-334646" algn="l">
              <a:lnSpc>
                <a:spcPts val="3131"/>
              </a:lnSpc>
              <a:buFont typeface="Arial"/>
              <a:buChar char="•"/>
            </a:pPr>
            <a:r>
              <a:rPr lang="en-US" sz="3100">
                <a:solidFill>
                  <a:srgbClr val="55A51C"/>
                </a:solidFill>
                <a:latin typeface="Raleway 1"/>
                <a:ea typeface="Raleway 1"/>
                <a:cs typeface="Raleway 1"/>
                <a:sym typeface="Raleway 1"/>
              </a:rPr>
              <a:t>Professional + personal goals overlap </a:t>
            </a:r>
            <a:r>
              <a:rPr lang="en-US" sz="3100" b="1">
                <a:solidFill>
                  <a:srgbClr val="55A51C"/>
                </a:solidFill>
                <a:latin typeface="Raleway 1 Bold"/>
                <a:ea typeface="Raleway 1 Bold"/>
                <a:cs typeface="Raleway 1 Bold"/>
                <a:sym typeface="Raleway 1 Bold"/>
              </a:rPr>
              <a:t>  </a:t>
            </a:r>
          </a:p>
          <a:p>
            <a:pPr algn="l">
              <a:lnSpc>
                <a:spcPts val="3433"/>
              </a:lnSpc>
            </a:pPr>
            <a:endParaRPr lang="en-US" sz="3100" b="1">
              <a:solidFill>
                <a:srgbClr val="55A51C"/>
              </a:solidFill>
              <a:latin typeface="Raleway 1 Bold"/>
              <a:ea typeface="Raleway 1 Bold"/>
              <a:cs typeface="Raleway 1 Bold"/>
              <a:sym typeface="Raleway 1 Bold"/>
            </a:endParaRPr>
          </a:p>
          <a:p>
            <a:pPr algn="l">
              <a:lnSpc>
                <a:spcPts val="3433"/>
              </a:lnSpc>
            </a:pPr>
            <a:endParaRPr lang="en-US" sz="3100" b="1">
              <a:solidFill>
                <a:srgbClr val="55A51C"/>
              </a:solidFill>
              <a:latin typeface="Raleway 1 Bold"/>
              <a:ea typeface="Raleway 1 Bold"/>
              <a:cs typeface="Raleway 1 Bold"/>
              <a:sym typeface="Raleway 1 Bold"/>
            </a:endParaRPr>
          </a:p>
          <a:p>
            <a:pPr algn="l">
              <a:lnSpc>
                <a:spcPts val="3433"/>
              </a:lnSpc>
            </a:pPr>
            <a:r>
              <a:rPr lang="en-US" sz="3399" b="1" u="sng">
                <a:solidFill>
                  <a:srgbClr val="55A51C"/>
                </a:solidFill>
                <a:latin typeface="Raleway 1 Bold"/>
                <a:ea typeface="Raleway 1 Bold"/>
                <a:cs typeface="Raleway 1 Bold"/>
                <a:sym typeface="Raleway 1 Bold"/>
              </a:rPr>
              <a:t>Learn About Careers &amp; Jobs</a:t>
            </a:r>
            <a:r>
              <a:rPr lang="en-US" sz="3399" b="1">
                <a:solidFill>
                  <a:srgbClr val="55A51C"/>
                </a:solidFill>
                <a:latin typeface="Raleway 1 Bold"/>
                <a:ea typeface="Raleway 1 Bold"/>
                <a:cs typeface="Raleway 1 Bold"/>
                <a:sym typeface="Raleway 1 Bold"/>
              </a:rPr>
              <a:t> </a:t>
            </a:r>
          </a:p>
          <a:p>
            <a:pPr marL="669291" lvl="1" indent="-334646" algn="l">
              <a:lnSpc>
                <a:spcPts val="3131"/>
              </a:lnSpc>
              <a:buFont typeface="Arial"/>
              <a:buChar char="•"/>
            </a:pPr>
            <a:r>
              <a:rPr lang="en-US" sz="3100">
                <a:solidFill>
                  <a:srgbClr val="55A51C"/>
                </a:solidFill>
                <a:latin typeface="Raleway 1"/>
                <a:ea typeface="Raleway 1"/>
                <a:cs typeface="Raleway 1"/>
                <a:sym typeface="Raleway 1"/>
              </a:rPr>
              <a:t>Connect with amazing alumni doing meaningful work + cool jobs </a:t>
            </a:r>
          </a:p>
          <a:p>
            <a:pPr marL="669291" lvl="1" indent="-334646" algn="l">
              <a:lnSpc>
                <a:spcPts val="3131"/>
              </a:lnSpc>
              <a:buFont typeface="Arial"/>
              <a:buChar char="•"/>
            </a:pPr>
            <a:r>
              <a:rPr lang="en-US" sz="3100">
                <a:solidFill>
                  <a:srgbClr val="55A51C"/>
                </a:solidFill>
                <a:latin typeface="Raleway 1"/>
                <a:ea typeface="Raleway 1"/>
                <a:cs typeface="Raleway 1"/>
                <a:sym typeface="Raleway 1"/>
              </a:rPr>
              <a:t>Connect with inspiring professionals </a:t>
            </a:r>
          </a:p>
          <a:p>
            <a:pPr marL="0" lvl="0" indent="0" algn="l">
              <a:lnSpc>
                <a:spcPts val="3433"/>
              </a:lnSpc>
            </a:pPr>
            <a:endParaRPr lang="en-US" sz="3100">
              <a:solidFill>
                <a:srgbClr val="55A51C"/>
              </a:solidFill>
              <a:latin typeface="Raleway 1"/>
              <a:ea typeface="Raleway 1"/>
              <a:cs typeface="Raleway 1"/>
              <a:sym typeface="Raleway 1"/>
            </a:endParaRPr>
          </a:p>
          <a:p>
            <a:pPr marL="0" lvl="0" indent="0" algn="l">
              <a:lnSpc>
                <a:spcPts val="3433"/>
              </a:lnSpc>
            </a:pPr>
            <a:endParaRPr lang="en-US" sz="3100">
              <a:solidFill>
                <a:srgbClr val="55A51C"/>
              </a:solidFill>
              <a:latin typeface="Raleway 1"/>
              <a:ea typeface="Raleway 1"/>
              <a:cs typeface="Raleway 1"/>
              <a:sym typeface="Raleway 1"/>
            </a:endParaRPr>
          </a:p>
          <a:p>
            <a:pPr marL="0" lvl="0" indent="0" algn="l">
              <a:lnSpc>
                <a:spcPts val="3433"/>
              </a:lnSpc>
            </a:pPr>
            <a:r>
              <a:rPr lang="en-US" sz="3399" b="1" u="sng">
                <a:solidFill>
                  <a:srgbClr val="55A51C"/>
                </a:solidFill>
                <a:latin typeface="Raleway 1 Bold"/>
                <a:ea typeface="Raleway 1 Bold"/>
                <a:cs typeface="Raleway 1 Bold"/>
                <a:sym typeface="Raleway 1 Bold"/>
              </a:rPr>
              <a:t>Magic of Bren</a:t>
            </a:r>
            <a:r>
              <a:rPr lang="en-US" sz="3399" b="1">
                <a:solidFill>
                  <a:srgbClr val="55A51C"/>
                </a:solidFill>
                <a:latin typeface="Raleway 1 Bold"/>
                <a:ea typeface="Raleway 1 Bold"/>
                <a:cs typeface="Raleway 1 Bold"/>
                <a:sym typeface="Raleway 1 Bold"/>
              </a:rPr>
              <a:t> OR </a:t>
            </a:r>
            <a:r>
              <a:rPr lang="en-US" sz="3399" b="1" u="sng">
                <a:solidFill>
                  <a:srgbClr val="55A51C"/>
                </a:solidFill>
                <a:latin typeface="Raleway 1 Bold"/>
                <a:ea typeface="Raleway 1 Bold"/>
                <a:cs typeface="Raleway 1 Bold"/>
                <a:sym typeface="Raleway 1 Bold"/>
              </a:rPr>
              <a:t>Special Sauce</a:t>
            </a:r>
          </a:p>
          <a:p>
            <a:pPr marL="669289" lvl="1" indent="-334645" algn="l">
              <a:lnSpc>
                <a:spcPts val="3130"/>
              </a:lnSpc>
              <a:buFont typeface="Arial"/>
              <a:buChar char="•"/>
            </a:pPr>
            <a:r>
              <a:rPr lang="en-US" sz="3099">
                <a:solidFill>
                  <a:srgbClr val="55A51C"/>
                </a:solidFill>
                <a:latin typeface="Raleway 1"/>
                <a:ea typeface="Raleway 1"/>
                <a:cs typeface="Raleway 1"/>
                <a:sym typeface="Raleway 1"/>
              </a:rPr>
              <a:t>Access to Bren community = Building community</a:t>
            </a:r>
          </a:p>
          <a:p>
            <a:pPr marL="0" lvl="0" indent="0" algn="l">
              <a:lnSpc>
                <a:spcPts val="3433"/>
              </a:lnSpc>
            </a:pPr>
            <a:endParaRPr lang="en-US" sz="3099">
              <a:solidFill>
                <a:srgbClr val="55A51C"/>
              </a:solidFill>
              <a:latin typeface="Raleway 1"/>
              <a:ea typeface="Raleway 1"/>
              <a:cs typeface="Raleway 1"/>
              <a:sym typeface="Raleway 1"/>
            </a:endParaRPr>
          </a:p>
          <a:p>
            <a:pPr algn="l">
              <a:lnSpc>
                <a:spcPts val="3433"/>
              </a:lnSpc>
            </a:pPr>
            <a:endParaRPr lang="en-US" sz="3099">
              <a:solidFill>
                <a:srgbClr val="55A51C"/>
              </a:solidFill>
              <a:latin typeface="Raleway 1"/>
              <a:ea typeface="Raleway 1"/>
              <a:cs typeface="Raleway 1"/>
              <a:sym typeface="Raleway 1"/>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grpSp>
        <p:nvGrpSpPr>
          <p:cNvPr id="2" name="Group 2"/>
          <p:cNvGrpSpPr/>
          <p:nvPr/>
        </p:nvGrpSpPr>
        <p:grpSpPr>
          <a:xfrm>
            <a:off x="-747751" y="-845982"/>
            <a:ext cx="10693946" cy="11456946"/>
            <a:chOff x="0" y="0"/>
            <a:chExt cx="14258595" cy="15275928"/>
          </a:xfrm>
        </p:grpSpPr>
        <p:sp>
          <p:nvSpPr>
            <p:cNvPr id="3" name="Freeform 3"/>
            <p:cNvSpPr/>
            <p:nvPr/>
          </p:nvSpPr>
          <p:spPr>
            <a:xfrm>
              <a:off x="0" y="0"/>
              <a:ext cx="14258544" cy="15275940"/>
            </a:xfrm>
            <a:custGeom>
              <a:avLst/>
              <a:gdLst/>
              <a:ahLst/>
              <a:cxnLst/>
              <a:rect l="l" t="t" r="r" b="b"/>
              <a:pathLst>
                <a:path w="14258544" h="15275940">
                  <a:moveTo>
                    <a:pt x="0" y="0"/>
                  </a:moveTo>
                  <a:lnTo>
                    <a:pt x="14258544" y="0"/>
                  </a:lnTo>
                  <a:lnTo>
                    <a:pt x="14258544" y="15275940"/>
                  </a:lnTo>
                  <a:lnTo>
                    <a:pt x="0" y="15275940"/>
                  </a:lnTo>
                  <a:close/>
                </a:path>
              </a:pathLst>
            </a:custGeom>
            <a:solidFill>
              <a:srgbClr val="003660"/>
            </a:solidFill>
          </p:spPr>
          <p:txBody>
            <a:bodyPr/>
            <a:lstStyle/>
            <a:p>
              <a:endParaRPr lang="en-US"/>
            </a:p>
          </p:txBody>
        </p:sp>
      </p:grpSp>
      <p:sp>
        <p:nvSpPr>
          <p:cNvPr id="4" name="TextBox 4"/>
          <p:cNvSpPr txBox="1"/>
          <p:nvPr/>
        </p:nvSpPr>
        <p:spPr>
          <a:xfrm>
            <a:off x="10189788" y="402736"/>
            <a:ext cx="7875556" cy="8708644"/>
          </a:xfrm>
          <a:prstGeom prst="rect">
            <a:avLst/>
          </a:prstGeom>
        </p:spPr>
        <p:txBody>
          <a:bodyPr lIns="0" tIns="0" rIns="0" bIns="0" rtlCol="0" anchor="t">
            <a:spAutoFit/>
          </a:bodyPr>
          <a:lstStyle/>
          <a:p>
            <a:pPr algn="ctr">
              <a:lnSpc>
                <a:spcPts val="5936"/>
              </a:lnSpc>
            </a:pPr>
            <a:r>
              <a:rPr lang="en-US" sz="5600" b="1" spc="280">
                <a:solidFill>
                  <a:srgbClr val="EDEADF"/>
                </a:solidFill>
                <a:latin typeface="Raleway 2 Bold"/>
                <a:ea typeface="Raleway 2 Bold"/>
                <a:cs typeface="Raleway 2 Bold"/>
                <a:sym typeface="Raleway 2 Bold"/>
              </a:rPr>
              <a:t>The Magic... </a:t>
            </a:r>
          </a:p>
          <a:p>
            <a:pPr algn="ctr">
              <a:lnSpc>
                <a:spcPts val="5936"/>
              </a:lnSpc>
            </a:pPr>
            <a:r>
              <a:rPr lang="en-US" sz="5600" b="1" spc="280">
                <a:solidFill>
                  <a:srgbClr val="EDEADF"/>
                </a:solidFill>
                <a:latin typeface="Raleway 2 Bold"/>
                <a:ea typeface="Raleway 2 Bold"/>
                <a:cs typeface="Raleway 2 Bold"/>
                <a:sym typeface="Raleway 2 Bold"/>
              </a:rPr>
              <a:t>of  Bren is....</a:t>
            </a:r>
          </a:p>
          <a:p>
            <a:pPr algn="ctr">
              <a:lnSpc>
                <a:spcPts val="5936"/>
              </a:lnSpc>
            </a:pPr>
            <a:r>
              <a:rPr lang="en-US" sz="5600" b="1" spc="280">
                <a:solidFill>
                  <a:srgbClr val="EDEADF"/>
                </a:solidFill>
                <a:latin typeface="Raleway 2 Bold"/>
                <a:ea typeface="Raleway 2 Bold"/>
                <a:cs typeface="Raleway 2 Bold"/>
                <a:sym typeface="Raleway 2 Bold"/>
              </a:rPr>
              <a:t>our Bren Alumni Network</a:t>
            </a:r>
          </a:p>
          <a:p>
            <a:pPr algn="ctr">
              <a:lnSpc>
                <a:spcPts val="3710"/>
              </a:lnSpc>
            </a:pPr>
            <a:endParaRPr lang="en-US" sz="5600" b="1" spc="280">
              <a:solidFill>
                <a:srgbClr val="EDEADF"/>
              </a:solidFill>
              <a:latin typeface="Raleway 2 Bold"/>
              <a:ea typeface="Raleway 2 Bold"/>
              <a:cs typeface="Raleway 2 Bold"/>
              <a:sym typeface="Raleway 2 Bold"/>
            </a:endParaRPr>
          </a:p>
          <a:p>
            <a:pPr algn="ctr">
              <a:lnSpc>
                <a:spcPts val="7834"/>
              </a:lnSpc>
            </a:pPr>
            <a:r>
              <a:rPr lang="en-US" sz="5600" b="1" spc="280">
                <a:solidFill>
                  <a:srgbClr val="EDEADF"/>
                </a:solidFill>
                <a:latin typeface="Raleway 2 Bold"/>
                <a:ea typeface="Raleway 2 Bold"/>
                <a:cs typeface="Raleway 2 Bold"/>
                <a:sym typeface="Raleway 2 Bold"/>
              </a:rPr>
              <a:t>+</a:t>
            </a:r>
          </a:p>
          <a:p>
            <a:pPr algn="ctr">
              <a:lnSpc>
                <a:spcPts val="7834"/>
              </a:lnSpc>
            </a:pPr>
            <a:endParaRPr lang="en-US" sz="5600" b="1" spc="280">
              <a:solidFill>
                <a:srgbClr val="EDEADF"/>
              </a:solidFill>
              <a:latin typeface="Raleway 2 Bold"/>
              <a:ea typeface="Raleway 2 Bold"/>
              <a:cs typeface="Raleway 2 Bold"/>
              <a:sym typeface="Raleway 2 Bold"/>
            </a:endParaRPr>
          </a:p>
          <a:p>
            <a:pPr algn="l">
              <a:lnSpc>
                <a:spcPts val="6860"/>
              </a:lnSpc>
            </a:pPr>
            <a:r>
              <a:rPr lang="en-US" sz="4900" b="1" spc="243">
                <a:solidFill>
                  <a:srgbClr val="EDEADF"/>
                </a:solidFill>
                <a:latin typeface="Raleway 2 Bold"/>
                <a:ea typeface="Raleway 2 Bold"/>
                <a:cs typeface="Raleway 2 Bold"/>
                <a:sym typeface="Raleway 2 Bold"/>
              </a:rPr>
              <a:t>YOUR Existing Network:</a:t>
            </a:r>
          </a:p>
          <a:p>
            <a:pPr marL="822960" lvl="2" indent="-274320" algn="l">
              <a:lnSpc>
                <a:spcPts val="5040"/>
              </a:lnSpc>
              <a:buFont typeface="Arial"/>
              <a:buChar char="⚬"/>
            </a:pPr>
            <a:r>
              <a:rPr lang="en-US" sz="3600" spc="178">
                <a:solidFill>
                  <a:srgbClr val="EDEADF"/>
                </a:solidFill>
                <a:latin typeface="Raleway 2"/>
                <a:ea typeface="Raleway 2"/>
                <a:cs typeface="Raleway 2"/>
                <a:sym typeface="Raleway 2"/>
              </a:rPr>
              <a:t>Professional connections </a:t>
            </a:r>
          </a:p>
          <a:p>
            <a:pPr marL="822960" lvl="2" indent="-274320" algn="l">
              <a:lnSpc>
                <a:spcPts val="5040"/>
              </a:lnSpc>
              <a:buFont typeface="Arial"/>
              <a:buChar char="⚬"/>
            </a:pPr>
            <a:r>
              <a:rPr lang="en-US" sz="3600" spc="178">
                <a:solidFill>
                  <a:srgbClr val="EDEADF"/>
                </a:solidFill>
                <a:latin typeface="Raleway 2"/>
                <a:ea typeface="Raleway 2"/>
                <a:cs typeface="Raleway 2"/>
                <a:sym typeface="Raleway 2"/>
              </a:rPr>
              <a:t>Undergraduate connections</a:t>
            </a:r>
          </a:p>
          <a:p>
            <a:pPr marL="822960" lvl="2" indent="-274320" algn="l">
              <a:lnSpc>
                <a:spcPts val="5040"/>
              </a:lnSpc>
              <a:buFont typeface="Arial"/>
              <a:buChar char="⚬"/>
            </a:pPr>
            <a:r>
              <a:rPr lang="en-US" sz="3600" spc="178">
                <a:solidFill>
                  <a:srgbClr val="EDEADF"/>
                </a:solidFill>
                <a:latin typeface="Raleway 2"/>
                <a:ea typeface="Raleway 2"/>
                <a:cs typeface="Raleway 2"/>
                <a:sym typeface="Raleway 2"/>
              </a:rPr>
              <a:t>Friends/family </a:t>
            </a:r>
          </a:p>
          <a:p>
            <a:pPr marL="674369" lvl="2" indent="-224790" algn="l">
              <a:lnSpc>
                <a:spcPts val="4129"/>
              </a:lnSpc>
            </a:pPr>
            <a:r>
              <a:rPr lang="en-US" sz="2949" b="1" spc="146">
                <a:solidFill>
                  <a:srgbClr val="EDEADF"/>
                </a:solidFill>
                <a:latin typeface="Raleway 2 Bold"/>
                <a:ea typeface="Raleway 2 Bold"/>
                <a:cs typeface="Raleway 2 Bold"/>
                <a:sym typeface="Raleway 2 Bold"/>
              </a:rPr>
              <a:t> </a:t>
            </a:r>
          </a:p>
        </p:txBody>
      </p:sp>
      <p:sp>
        <p:nvSpPr>
          <p:cNvPr id="5" name="TextBox 5"/>
          <p:cNvSpPr txBox="1"/>
          <p:nvPr/>
        </p:nvSpPr>
        <p:spPr>
          <a:xfrm>
            <a:off x="1204331" y="-15440"/>
            <a:ext cx="9208113" cy="2306079"/>
          </a:xfrm>
          <a:prstGeom prst="rect">
            <a:avLst/>
          </a:prstGeom>
        </p:spPr>
        <p:txBody>
          <a:bodyPr lIns="0" tIns="0" rIns="0" bIns="0" rtlCol="0" anchor="t">
            <a:spAutoFit/>
          </a:bodyPr>
          <a:lstStyle/>
          <a:p>
            <a:pPr algn="l">
              <a:lnSpc>
                <a:spcPts val="9236"/>
              </a:lnSpc>
            </a:pPr>
            <a:r>
              <a:rPr lang="en-US" sz="8396" b="1">
                <a:solidFill>
                  <a:srgbClr val="DAE6E6"/>
                </a:solidFill>
                <a:latin typeface="Raleway 2 Bold"/>
                <a:ea typeface="Raleway 2 Bold"/>
                <a:cs typeface="Raleway 2 Bold"/>
                <a:sym typeface="Raleway 2 Bold"/>
              </a:rPr>
              <a:t>BREN EDGE IS...</a:t>
            </a:r>
          </a:p>
          <a:p>
            <a:pPr algn="l">
              <a:lnSpc>
                <a:spcPts val="9236"/>
              </a:lnSpc>
            </a:pPr>
            <a:r>
              <a:rPr lang="en-US" sz="8396" b="1">
                <a:solidFill>
                  <a:srgbClr val="DAE6E6"/>
                </a:solidFill>
                <a:latin typeface="Raleway 2 Bold"/>
                <a:ea typeface="Raleway 2 Bold"/>
                <a:cs typeface="Raleway 2 Bold"/>
                <a:sym typeface="Raleway 2 Bold"/>
              </a:rPr>
              <a:t>BREN NETWORK </a:t>
            </a:r>
          </a:p>
        </p:txBody>
      </p:sp>
      <p:grpSp>
        <p:nvGrpSpPr>
          <p:cNvPr id="6" name="Group 6"/>
          <p:cNvGrpSpPr/>
          <p:nvPr/>
        </p:nvGrpSpPr>
        <p:grpSpPr>
          <a:xfrm>
            <a:off x="367474" y="2295982"/>
            <a:ext cx="5440909" cy="89906"/>
            <a:chOff x="0" y="0"/>
            <a:chExt cx="7254545" cy="119875"/>
          </a:xfrm>
        </p:grpSpPr>
        <p:sp>
          <p:nvSpPr>
            <p:cNvPr id="7" name="Freeform 7"/>
            <p:cNvSpPr/>
            <p:nvPr/>
          </p:nvSpPr>
          <p:spPr>
            <a:xfrm>
              <a:off x="0" y="0"/>
              <a:ext cx="7254494" cy="119888"/>
            </a:xfrm>
            <a:custGeom>
              <a:avLst/>
              <a:gdLst/>
              <a:ahLst/>
              <a:cxnLst/>
              <a:rect l="l" t="t" r="r" b="b"/>
              <a:pathLst>
                <a:path w="7254494" h="119888">
                  <a:moveTo>
                    <a:pt x="0" y="0"/>
                  </a:moveTo>
                  <a:lnTo>
                    <a:pt x="7254494" y="0"/>
                  </a:lnTo>
                  <a:lnTo>
                    <a:pt x="7254494" y="119888"/>
                  </a:lnTo>
                  <a:lnTo>
                    <a:pt x="0" y="119888"/>
                  </a:lnTo>
                  <a:close/>
                </a:path>
              </a:pathLst>
            </a:custGeom>
            <a:solidFill>
              <a:srgbClr val="003660"/>
            </a:solidFill>
          </p:spPr>
          <p:txBody>
            <a:bodyPr/>
            <a:lstStyle/>
            <a:p>
              <a:endParaRPr lang="en-US"/>
            </a:p>
          </p:txBody>
        </p:sp>
      </p:grpSp>
      <p:grpSp>
        <p:nvGrpSpPr>
          <p:cNvPr id="8" name="Group 8"/>
          <p:cNvGrpSpPr/>
          <p:nvPr/>
        </p:nvGrpSpPr>
        <p:grpSpPr>
          <a:xfrm>
            <a:off x="492128" y="2999480"/>
            <a:ext cx="1669428" cy="1825857"/>
            <a:chOff x="0" y="0"/>
            <a:chExt cx="2225904" cy="2434476"/>
          </a:xfrm>
        </p:grpSpPr>
        <p:sp>
          <p:nvSpPr>
            <p:cNvPr id="9" name="Freeform 9"/>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3"/>
              <a:stretch>
                <a:fillRect t="-4498" r="-47" b="-33075"/>
              </a:stretch>
            </a:blipFill>
          </p:spPr>
          <p:txBody>
            <a:bodyPr/>
            <a:lstStyle/>
            <a:p>
              <a:endParaRPr lang="en-US"/>
            </a:p>
          </p:txBody>
        </p:sp>
      </p:grpSp>
      <p:grpSp>
        <p:nvGrpSpPr>
          <p:cNvPr id="10" name="Group 10"/>
          <p:cNvGrpSpPr/>
          <p:nvPr/>
        </p:nvGrpSpPr>
        <p:grpSpPr>
          <a:xfrm>
            <a:off x="2161556" y="2999480"/>
            <a:ext cx="1669428" cy="1825857"/>
            <a:chOff x="0" y="0"/>
            <a:chExt cx="2225904" cy="2434476"/>
          </a:xfrm>
        </p:grpSpPr>
        <p:sp>
          <p:nvSpPr>
            <p:cNvPr id="11" name="Freeform 11"/>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4"/>
              <a:stretch>
                <a:fillRect l="-8950" t="-12663" r="-31075" b="-79523"/>
              </a:stretch>
            </a:blipFill>
          </p:spPr>
          <p:txBody>
            <a:bodyPr/>
            <a:lstStyle/>
            <a:p>
              <a:endParaRPr lang="en-US"/>
            </a:p>
          </p:txBody>
        </p:sp>
      </p:grpSp>
      <p:grpSp>
        <p:nvGrpSpPr>
          <p:cNvPr id="12" name="Group 12"/>
          <p:cNvGrpSpPr/>
          <p:nvPr/>
        </p:nvGrpSpPr>
        <p:grpSpPr>
          <a:xfrm>
            <a:off x="3830984" y="2999480"/>
            <a:ext cx="1669428" cy="1825857"/>
            <a:chOff x="0" y="0"/>
            <a:chExt cx="2225904" cy="2434476"/>
          </a:xfrm>
        </p:grpSpPr>
        <p:sp>
          <p:nvSpPr>
            <p:cNvPr id="13" name="Freeform 13"/>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5"/>
              <a:stretch>
                <a:fillRect l="-23261" r="-23261" b="-601"/>
              </a:stretch>
            </a:blipFill>
          </p:spPr>
          <p:txBody>
            <a:bodyPr/>
            <a:lstStyle/>
            <a:p>
              <a:endParaRPr lang="en-US"/>
            </a:p>
          </p:txBody>
        </p:sp>
      </p:grpSp>
      <p:grpSp>
        <p:nvGrpSpPr>
          <p:cNvPr id="14" name="Group 14"/>
          <p:cNvGrpSpPr/>
          <p:nvPr/>
        </p:nvGrpSpPr>
        <p:grpSpPr>
          <a:xfrm>
            <a:off x="5500411" y="2999480"/>
            <a:ext cx="1669428" cy="1825857"/>
            <a:chOff x="0" y="0"/>
            <a:chExt cx="2225904" cy="2434476"/>
          </a:xfrm>
        </p:grpSpPr>
        <p:sp>
          <p:nvSpPr>
            <p:cNvPr id="15" name="Freeform 15"/>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6"/>
              <a:stretch>
                <a:fillRect l="-6976" r="-7243" b="-38589"/>
              </a:stretch>
            </a:blipFill>
          </p:spPr>
          <p:txBody>
            <a:bodyPr/>
            <a:lstStyle/>
            <a:p>
              <a:endParaRPr lang="en-US"/>
            </a:p>
          </p:txBody>
        </p:sp>
      </p:grpSp>
      <p:grpSp>
        <p:nvGrpSpPr>
          <p:cNvPr id="16" name="Group 16"/>
          <p:cNvGrpSpPr/>
          <p:nvPr/>
        </p:nvGrpSpPr>
        <p:grpSpPr>
          <a:xfrm>
            <a:off x="7169839" y="2999480"/>
            <a:ext cx="1669428" cy="1825857"/>
            <a:chOff x="0" y="0"/>
            <a:chExt cx="2225904" cy="2434476"/>
          </a:xfrm>
        </p:grpSpPr>
        <p:sp>
          <p:nvSpPr>
            <p:cNvPr id="17" name="Freeform 17"/>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7"/>
              <a:stretch>
                <a:fillRect l="-7754" r="-7931"/>
              </a:stretch>
            </a:blipFill>
          </p:spPr>
          <p:txBody>
            <a:bodyPr/>
            <a:lstStyle/>
            <a:p>
              <a:endParaRPr lang="en-US"/>
            </a:p>
          </p:txBody>
        </p:sp>
      </p:grpSp>
      <p:grpSp>
        <p:nvGrpSpPr>
          <p:cNvPr id="18" name="Group 18"/>
          <p:cNvGrpSpPr/>
          <p:nvPr/>
        </p:nvGrpSpPr>
        <p:grpSpPr>
          <a:xfrm>
            <a:off x="492128" y="4825336"/>
            <a:ext cx="1669428" cy="1825857"/>
            <a:chOff x="0" y="0"/>
            <a:chExt cx="2225904" cy="2434476"/>
          </a:xfrm>
        </p:grpSpPr>
        <p:sp>
          <p:nvSpPr>
            <p:cNvPr id="19" name="Freeform 19"/>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8"/>
              <a:stretch>
                <a:fillRect l="-6042" r="-6040" b="-111"/>
              </a:stretch>
            </a:blipFill>
          </p:spPr>
          <p:txBody>
            <a:bodyPr/>
            <a:lstStyle/>
            <a:p>
              <a:endParaRPr lang="en-US"/>
            </a:p>
          </p:txBody>
        </p:sp>
      </p:grpSp>
      <p:grpSp>
        <p:nvGrpSpPr>
          <p:cNvPr id="20" name="Group 20"/>
          <p:cNvGrpSpPr/>
          <p:nvPr/>
        </p:nvGrpSpPr>
        <p:grpSpPr>
          <a:xfrm>
            <a:off x="2161556" y="4825336"/>
            <a:ext cx="1669428" cy="1825857"/>
            <a:chOff x="0" y="0"/>
            <a:chExt cx="2225904" cy="2434476"/>
          </a:xfrm>
        </p:grpSpPr>
        <p:sp>
          <p:nvSpPr>
            <p:cNvPr id="21" name="Freeform 21"/>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9"/>
              <a:stretch>
                <a:fillRect l="-2992" r="-3206"/>
              </a:stretch>
            </a:blipFill>
          </p:spPr>
          <p:txBody>
            <a:bodyPr/>
            <a:lstStyle/>
            <a:p>
              <a:endParaRPr lang="en-US"/>
            </a:p>
          </p:txBody>
        </p:sp>
      </p:grpSp>
      <p:grpSp>
        <p:nvGrpSpPr>
          <p:cNvPr id="22" name="Group 22"/>
          <p:cNvGrpSpPr/>
          <p:nvPr/>
        </p:nvGrpSpPr>
        <p:grpSpPr>
          <a:xfrm>
            <a:off x="3830984" y="4825336"/>
            <a:ext cx="1750534" cy="1825857"/>
            <a:chOff x="0" y="0"/>
            <a:chExt cx="2334046" cy="2434476"/>
          </a:xfrm>
        </p:grpSpPr>
        <p:sp>
          <p:nvSpPr>
            <p:cNvPr id="23" name="Freeform 23"/>
            <p:cNvSpPr/>
            <p:nvPr/>
          </p:nvSpPr>
          <p:spPr>
            <a:xfrm>
              <a:off x="0" y="0"/>
              <a:ext cx="2334071" cy="2434463"/>
            </a:xfrm>
            <a:custGeom>
              <a:avLst/>
              <a:gdLst/>
              <a:ahLst/>
              <a:cxnLst/>
              <a:rect l="l" t="t" r="r" b="b"/>
              <a:pathLst>
                <a:path w="2334071" h="2434463">
                  <a:moveTo>
                    <a:pt x="0" y="0"/>
                  </a:moveTo>
                  <a:lnTo>
                    <a:pt x="2334071" y="0"/>
                  </a:lnTo>
                  <a:lnTo>
                    <a:pt x="2334071" y="2434463"/>
                  </a:lnTo>
                  <a:lnTo>
                    <a:pt x="0" y="2434463"/>
                  </a:lnTo>
                  <a:lnTo>
                    <a:pt x="0" y="0"/>
                  </a:lnTo>
                  <a:close/>
                </a:path>
              </a:pathLst>
            </a:custGeom>
            <a:blipFill>
              <a:blip r:embed="rId10"/>
              <a:stretch>
                <a:fillRect l="-25329" t="-27392" r="-21678" b="-83890"/>
              </a:stretch>
            </a:blipFill>
          </p:spPr>
          <p:txBody>
            <a:bodyPr/>
            <a:lstStyle/>
            <a:p>
              <a:endParaRPr lang="en-US"/>
            </a:p>
          </p:txBody>
        </p:sp>
      </p:grpSp>
      <p:grpSp>
        <p:nvGrpSpPr>
          <p:cNvPr id="24" name="Group 24"/>
          <p:cNvGrpSpPr/>
          <p:nvPr/>
        </p:nvGrpSpPr>
        <p:grpSpPr>
          <a:xfrm>
            <a:off x="5500411" y="4825336"/>
            <a:ext cx="1669428" cy="1825857"/>
            <a:chOff x="0" y="0"/>
            <a:chExt cx="2225904" cy="2434476"/>
          </a:xfrm>
        </p:grpSpPr>
        <p:sp>
          <p:nvSpPr>
            <p:cNvPr id="25" name="Freeform 25"/>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11"/>
              <a:stretch>
                <a:fillRect t="-3861" r="-318" b="-32438"/>
              </a:stretch>
            </a:blipFill>
          </p:spPr>
          <p:txBody>
            <a:bodyPr/>
            <a:lstStyle/>
            <a:p>
              <a:endParaRPr lang="en-US"/>
            </a:p>
          </p:txBody>
        </p:sp>
      </p:grpSp>
      <p:grpSp>
        <p:nvGrpSpPr>
          <p:cNvPr id="26" name="Group 26"/>
          <p:cNvGrpSpPr/>
          <p:nvPr/>
        </p:nvGrpSpPr>
        <p:grpSpPr>
          <a:xfrm>
            <a:off x="7169839" y="4825336"/>
            <a:ext cx="1669428" cy="1825857"/>
            <a:chOff x="0" y="0"/>
            <a:chExt cx="2225904" cy="2434476"/>
          </a:xfrm>
        </p:grpSpPr>
        <p:sp>
          <p:nvSpPr>
            <p:cNvPr id="27" name="Freeform 27"/>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12"/>
              <a:stretch>
                <a:fillRect l="-32222" r="-39273" b="-4461"/>
              </a:stretch>
            </a:blipFill>
          </p:spPr>
          <p:txBody>
            <a:bodyPr/>
            <a:lstStyle/>
            <a:p>
              <a:endParaRPr lang="en-US"/>
            </a:p>
          </p:txBody>
        </p:sp>
      </p:grpSp>
      <p:grpSp>
        <p:nvGrpSpPr>
          <p:cNvPr id="28" name="Group 28"/>
          <p:cNvGrpSpPr/>
          <p:nvPr/>
        </p:nvGrpSpPr>
        <p:grpSpPr>
          <a:xfrm>
            <a:off x="492128" y="6651193"/>
            <a:ext cx="1669428" cy="1825857"/>
            <a:chOff x="0" y="0"/>
            <a:chExt cx="2225904" cy="2434476"/>
          </a:xfrm>
        </p:grpSpPr>
        <p:sp>
          <p:nvSpPr>
            <p:cNvPr id="29" name="Freeform 29"/>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13"/>
              <a:stretch>
                <a:fillRect l="-10377" t="-27744" r="-31115" b="-66208"/>
              </a:stretch>
            </a:blipFill>
          </p:spPr>
          <p:txBody>
            <a:bodyPr/>
            <a:lstStyle/>
            <a:p>
              <a:endParaRPr lang="en-US"/>
            </a:p>
          </p:txBody>
        </p:sp>
      </p:grpSp>
      <p:grpSp>
        <p:nvGrpSpPr>
          <p:cNvPr id="30" name="Group 30"/>
          <p:cNvGrpSpPr/>
          <p:nvPr/>
        </p:nvGrpSpPr>
        <p:grpSpPr>
          <a:xfrm>
            <a:off x="2161556" y="6651193"/>
            <a:ext cx="1669428" cy="1825857"/>
            <a:chOff x="0" y="0"/>
            <a:chExt cx="2225904" cy="2434476"/>
          </a:xfrm>
        </p:grpSpPr>
        <p:sp>
          <p:nvSpPr>
            <p:cNvPr id="31" name="Freeform 31"/>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14"/>
              <a:stretch>
                <a:fillRect t="-12638" r="-4426" b="-7880"/>
              </a:stretch>
            </a:blipFill>
          </p:spPr>
          <p:txBody>
            <a:bodyPr/>
            <a:lstStyle/>
            <a:p>
              <a:endParaRPr lang="en-US"/>
            </a:p>
          </p:txBody>
        </p:sp>
      </p:grpSp>
      <p:grpSp>
        <p:nvGrpSpPr>
          <p:cNvPr id="32" name="Group 32"/>
          <p:cNvGrpSpPr/>
          <p:nvPr/>
        </p:nvGrpSpPr>
        <p:grpSpPr>
          <a:xfrm>
            <a:off x="3830984" y="6651193"/>
            <a:ext cx="1669428" cy="1825857"/>
            <a:chOff x="0" y="0"/>
            <a:chExt cx="2225904" cy="2434476"/>
          </a:xfrm>
        </p:grpSpPr>
        <p:sp>
          <p:nvSpPr>
            <p:cNvPr id="33" name="Freeform 33"/>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15"/>
              <a:stretch>
                <a:fillRect l="-6729" r="-7474" b="-39364"/>
              </a:stretch>
            </a:blipFill>
          </p:spPr>
          <p:txBody>
            <a:bodyPr/>
            <a:lstStyle/>
            <a:p>
              <a:endParaRPr lang="en-US"/>
            </a:p>
          </p:txBody>
        </p:sp>
      </p:grpSp>
      <p:grpSp>
        <p:nvGrpSpPr>
          <p:cNvPr id="34" name="Group 34"/>
          <p:cNvGrpSpPr/>
          <p:nvPr/>
        </p:nvGrpSpPr>
        <p:grpSpPr>
          <a:xfrm>
            <a:off x="5500411" y="6651193"/>
            <a:ext cx="1669428" cy="1825857"/>
            <a:chOff x="0" y="0"/>
            <a:chExt cx="2225904" cy="2434476"/>
          </a:xfrm>
        </p:grpSpPr>
        <p:sp>
          <p:nvSpPr>
            <p:cNvPr id="35" name="Freeform 35"/>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16"/>
              <a:stretch>
                <a:fillRect l="-3761" t="-4776" r="-8155" b="-34617"/>
              </a:stretch>
            </a:blipFill>
          </p:spPr>
          <p:txBody>
            <a:bodyPr/>
            <a:lstStyle/>
            <a:p>
              <a:endParaRPr lang="en-US"/>
            </a:p>
          </p:txBody>
        </p:sp>
      </p:grpSp>
      <p:grpSp>
        <p:nvGrpSpPr>
          <p:cNvPr id="36" name="Group 36"/>
          <p:cNvGrpSpPr/>
          <p:nvPr/>
        </p:nvGrpSpPr>
        <p:grpSpPr>
          <a:xfrm>
            <a:off x="7169839" y="6651193"/>
            <a:ext cx="1669428" cy="1825857"/>
            <a:chOff x="0" y="0"/>
            <a:chExt cx="2225904" cy="2434476"/>
          </a:xfrm>
        </p:grpSpPr>
        <p:sp>
          <p:nvSpPr>
            <p:cNvPr id="37" name="Freeform 37"/>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17"/>
              <a:stretch>
                <a:fillRect l="-4219" t="-4342" r="-4184" b="-37255"/>
              </a:stretch>
            </a:blipFill>
          </p:spPr>
          <p:txBody>
            <a:bodyPr/>
            <a:lstStyle/>
            <a:p>
              <a:endParaRPr lang="en-US"/>
            </a:p>
          </p:txBody>
        </p:sp>
      </p:grpSp>
      <p:grpSp>
        <p:nvGrpSpPr>
          <p:cNvPr id="38" name="Group 38"/>
          <p:cNvGrpSpPr/>
          <p:nvPr/>
        </p:nvGrpSpPr>
        <p:grpSpPr>
          <a:xfrm>
            <a:off x="492128" y="8477050"/>
            <a:ext cx="1669428" cy="1825857"/>
            <a:chOff x="0" y="0"/>
            <a:chExt cx="2225904" cy="2434476"/>
          </a:xfrm>
        </p:grpSpPr>
        <p:sp>
          <p:nvSpPr>
            <p:cNvPr id="39" name="Freeform 39"/>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18"/>
              <a:stretch>
                <a:fillRect l="-108800" t="-29392" r="-93650" b="-362034"/>
              </a:stretch>
            </a:blipFill>
          </p:spPr>
          <p:txBody>
            <a:bodyPr/>
            <a:lstStyle/>
            <a:p>
              <a:endParaRPr lang="en-US"/>
            </a:p>
          </p:txBody>
        </p:sp>
      </p:grpSp>
      <p:grpSp>
        <p:nvGrpSpPr>
          <p:cNvPr id="40" name="Group 40"/>
          <p:cNvGrpSpPr/>
          <p:nvPr/>
        </p:nvGrpSpPr>
        <p:grpSpPr>
          <a:xfrm>
            <a:off x="2161556" y="8477050"/>
            <a:ext cx="1669428" cy="1825857"/>
            <a:chOff x="0" y="0"/>
            <a:chExt cx="2225904" cy="2434476"/>
          </a:xfrm>
        </p:grpSpPr>
        <p:sp>
          <p:nvSpPr>
            <p:cNvPr id="41" name="Freeform 41"/>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19"/>
              <a:stretch>
                <a:fillRect l="-32222" r="-32222" b="-238"/>
              </a:stretch>
            </a:blipFill>
          </p:spPr>
          <p:txBody>
            <a:bodyPr/>
            <a:lstStyle/>
            <a:p>
              <a:endParaRPr lang="en-US"/>
            </a:p>
          </p:txBody>
        </p:sp>
      </p:grpSp>
      <p:grpSp>
        <p:nvGrpSpPr>
          <p:cNvPr id="42" name="Group 42"/>
          <p:cNvGrpSpPr/>
          <p:nvPr/>
        </p:nvGrpSpPr>
        <p:grpSpPr>
          <a:xfrm>
            <a:off x="3830984" y="8477050"/>
            <a:ext cx="1669428" cy="1825857"/>
            <a:chOff x="0" y="0"/>
            <a:chExt cx="2225904" cy="2434476"/>
          </a:xfrm>
        </p:grpSpPr>
        <p:sp>
          <p:nvSpPr>
            <p:cNvPr id="43" name="Freeform 43"/>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20"/>
              <a:stretch>
                <a:fillRect l="-5096" r="-5326" b="-41661"/>
              </a:stretch>
            </a:blipFill>
          </p:spPr>
          <p:txBody>
            <a:bodyPr/>
            <a:lstStyle/>
            <a:p>
              <a:endParaRPr lang="en-US"/>
            </a:p>
          </p:txBody>
        </p:sp>
      </p:grpSp>
      <p:grpSp>
        <p:nvGrpSpPr>
          <p:cNvPr id="44" name="Group 44"/>
          <p:cNvGrpSpPr/>
          <p:nvPr/>
        </p:nvGrpSpPr>
        <p:grpSpPr>
          <a:xfrm>
            <a:off x="5500411" y="8477050"/>
            <a:ext cx="1669428" cy="1825857"/>
            <a:chOff x="0" y="0"/>
            <a:chExt cx="2225904" cy="2434476"/>
          </a:xfrm>
        </p:grpSpPr>
        <p:sp>
          <p:nvSpPr>
            <p:cNvPr id="45" name="Freeform 45"/>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21"/>
              <a:stretch>
                <a:fillRect t="-2400" r="-13" b="-39142"/>
              </a:stretch>
            </a:blipFill>
          </p:spPr>
          <p:txBody>
            <a:bodyPr/>
            <a:lstStyle/>
            <a:p>
              <a:endParaRPr lang="en-US"/>
            </a:p>
          </p:txBody>
        </p:sp>
      </p:grpSp>
      <p:grpSp>
        <p:nvGrpSpPr>
          <p:cNvPr id="46" name="Group 46"/>
          <p:cNvGrpSpPr/>
          <p:nvPr/>
        </p:nvGrpSpPr>
        <p:grpSpPr>
          <a:xfrm>
            <a:off x="7169839" y="8477050"/>
            <a:ext cx="1669428" cy="1825857"/>
            <a:chOff x="0" y="0"/>
            <a:chExt cx="2225904" cy="2434476"/>
          </a:xfrm>
        </p:grpSpPr>
        <p:sp>
          <p:nvSpPr>
            <p:cNvPr id="47" name="Freeform 47"/>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22"/>
              <a:stretch>
                <a:fillRect l="-9922" t="-5748" b="-28258"/>
              </a:stretch>
            </a:blipFill>
          </p:spPr>
          <p:txBody>
            <a:bodyPr/>
            <a:lstStyle/>
            <a:p>
              <a:endParaRPr lang="en-US"/>
            </a:p>
          </p:txBody>
        </p:sp>
      </p:grpSp>
      <p:grpSp>
        <p:nvGrpSpPr>
          <p:cNvPr id="48" name="Group 48"/>
          <p:cNvGrpSpPr/>
          <p:nvPr/>
        </p:nvGrpSpPr>
        <p:grpSpPr>
          <a:xfrm>
            <a:off x="492128" y="10302907"/>
            <a:ext cx="1669428" cy="1825857"/>
            <a:chOff x="0" y="0"/>
            <a:chExt cx="2225904" cy="2434476"/>
          </a:xfrm>
        </p:grpSpPr>
        <p:sp>
          <p:nvSpPr>
            <p:cNvPr id="49" name="Freeform 49"/>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23"/>
              <a:stretch>
                <a:fillRect l="-360169" t="-96062" r="-360243" b="-96063"/>
              </a:stretch>
            </a:blipFill>
          </p:spPr>
          <p:txBody>
            <a:bodyPr/>
            <a:lstStyle/>
            <a:p>
              <a:endParaRPr lang="en-US"/>
            </a:p>
          </p:txBody>
        </p:sp>
      </p:grpSp>
      <p:grpSp>
        <p:nvGrpSpPr>
          <p:cNvPr id="50" name="Group 50"/>
          <p:cNvGrpSpPr/>
          <p:nvPr/>
        </p:nvGrpSpPr>
        <p:grpSpPr>
          <a:xfrm>
            <a:off x="2161556" y="10302907"/>
            <a:ext cx="1669428" cy="1825857"/>
            <a:chOff x="0" y="0"/>
            <a:chExt cx="2225904" cy="2434476"/>
          </a:xfrm>
        </p:grpSpPr>
        <p:sp>
          <p:nvSpPr>
            <p:cNvPr id="51" name="Freeform 51"/>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23"/>
              <a:stretch>
                <a:fillRect l="-360169" t="-96062" r="-360243" b="-96063"/>
              </a:stretch>
            </a:blipFill>
          </p:spPr>
          <p:txBody>
            <a:bodyPr/>
            <a:lstStyle/>
            <a:p>
              <a:endParaRPr lang="en-US"/>
            </a:p>
          </p:txBody>
        </p:sp>
      </p:grpSp>
      <p:grpSp>
        <p:nvGrpSpPr>
          <p:cNvPr id="52" name="Group 52"/>
          <p:cNvGrpSpPr/>
          <p:nvPr/>
        </p:nvGrpSpPr>
        <p:grpSpPr>
          <a:xfrm>
            <a:off x="3830984" y="10302907"/>
            <a:ext cx="1669428" cy="1825857"/>
            <a:chOff x="0" y="0"/>
            <a:chExt cx="2225904" cy="2434476"/>
          </a:xfrm>
        </p:grpSpPr>
        <p:sp>
          <p:nvSpPr>
            <p:cNvPr id="53" name="Freeform 53"/>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23"/>
              <a:stretch>
                <a:fillRect l="-360169" t="-96062" r="-360243" b="-96063"/>
              </a:stretch>
            </a:blipFill>
          </p:spPr>
          <p:txBody>
            <a:bodyPr/>
            <a:lstStyle/>
            <a:p>
              <a:endParaRPr lang="en-US"/>
            </a:p>
          </p:txBody>
        </p:sp>
      </p:grpSp>
      <p:grpSp>
        <p:nvGrpSpPr>
          <p:cNvPr id="54" name="Group 54"/>
          <p:cNvGrpSpPr/>
          <p:nvPr/>
        </p:nvGrpSpPr>
        <p:grpSpPr>
          <a:xfrm>
            <a:off x="5500411" y="10302907"/>
            <a:ext cx="1669428" cy="1825857"/>
            <a:chOff x="0" y="0"/>
            <a:chExt cx="2225904" cy="2434476"/>
          </a:xfrm>
        </p:grpSpPr>
        <p:sp>
          <p:nvSpPr>
            <p:cNvPr id="55" name="Freeform 55"/>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23"/>
              <a:stretch>
                <a:fillRect l="-360169" t="-96062" r="-360243" b="-96063"/>
              </a:stretch>
            </a:blipFill>
          </p:spPr>
          <p:txBody>
            <a:bodyPr/>
            <a:lstStyle/>
            <a:p>
              <a:endParaRPr lang="en-US"/>
            </a:p>
          </p:txBody>
        </p:sp>
      </p:grpSp>
      <p:grpSp>
        <p:nvGrpSpPr>
          <p:cNvPr id="56" name="Group 56"/>
          <p:cNvGrpSpPr/>
          <p:nvPr/>
        </p:nvGrpSpPr>
        <p:grpSpPr>
          <a:xfrm>
            <a:off x="7169839" y="10302907"/>
            <a:ext cx="1669428" cy="1825857"/>
            <a:chOff x="0" y="0"/>
            <a:chExt cx="2225904" cy="2434476"/>
          </a:xfrm>
        </p:grpSpPr>
        <p:sp>
          <p:nvSpPr>
            <p:cNvPr id="57" name="Freeform 57"/>
            <p:cNvSpPr/>
            <p:nvPr/>
          </p:nvSpPr>
          <p:spPr>
            <a:xfrm>
              <a:off x="0" y="0"/>
              <a:ext cx="2225929" cy="2434463"/>
            </a:xfrm>
            <a:custGeom>
              <a:avLst/>
              <a:gdLst/>
              <a:ahLst/>
              <a:cxnLst/>
              <a:rect l="l" t="t" r="r" b="b"/>
              <a:pathLst>
                <a:path w="2225929" h="2434463">
                  <a:moveTo>
                    <a:pt x="0" y="0"/>
                  </a:moveTo>
                  <a:lnTo>
                    <a:pt x="2225929" y="0"/>
                  </a:lnTo>
                  <a:lnTo>
                    <a:pt x="2225929" y="2434463"/>
                  </a:lnTo>
                  <a:lnTo>
                    <a:pt x="0" y="2434463"/>
                  </a:lnTo>
                  <a:lnTo>
                    <a:pt x="0" y="0"/>
                  </a:lnTo>
                  <a:close/>
                </a:path>
              </a:pathLst>
            </a:custGeom>
            <a:blipFill>
              <a:blip r:embed="rId23"/>
              <a:stretch>
                <a:fillRect l="-360169" t="-96062" r="-360243" b="-96063"/>
              </a:stretch>
            </a:blipFill>
          </p:spPr>
          <p:txBody>
            <a:bodyPr/>
            <a:lstStyle/>
            <a:p>
              <a:endParaRPr lang="en-US"/>
            </a:p>
          </p:txBody>
        </p:sp>
      </p:grpSp>
      <p:grpSp>
        <p:nvGrpSpPr>
          <p:cNvPr id="58" name="Group 58"/>
          <p:cNvGrpSpPr/>
          <p:nvPr/>
        </p:nvGrpSpPr>
        <p:grpSpPr>
          <a:xfrm>
            <a:off x="0" y="0"/>
            <a:ext cx="1162212" cy="1162212"/>
            <a:chOff x="0" y="0"/>
            <a:chExt cx="1549616" cy="1549616"/>
          </a:xfrm>
        </p:grpSpPr>
        <p:sp>
          <p:nvSpPr>
            <p:cNvPr id="59" name="Freeform 59"/>
            <p:cNvSpPr/>
            <p:nvPr/>
          </p:nvSpPr>
          <p:spPr>
            <a:xfrm>
              <a:off x="0" y="0"/>
              <a:ext cx="1549654" cy="1549654"/>
            </a:xfrm>
            <a:custGeom>
              <a:avLst/>
              <a:gdLst/>
              <a:ahLst/>
              <a:cxnLst/>
              <a:rect l="l" t="t" r="r" b="b"/>
              <a:pathLst>
                <a:path w="1549654" h="1549654">
                  <a:moveTo>
                    <a:pt x="0" y="0"/>
                  </a:moveTo>
                  <a:lnTo>
                    <a:pt x="1549654" y="0"/>
                  </a:lnTo>
                  <a:lnTo>
                    <a:pt x="1549654" y="1549654"/>
                  </a:lnTo>
                  <a:lnTo>
                    <a:pt x="0" y="1549654"/>
                  </a:lnTo>
                  <a:lnTo>
                    <a:pt x="0" y="0"/>
                  </a:lnTo>
                  <a:close/>
                </a:path>
              </a:pathLst>
            </a:custGeom>
            <a:blipFill>
              <a:blip r:embed="rId24"/>
              <a:stretch>
                <a:fillRect r="2" b="2"/>
              </a:stretch>
            </a:blipFill>
          </p:spPr>
          <p:txBody>
            <a:bodyPr/>
            <a:lstStyle/>
            <a:p>
              <a:endParaRPr 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DEADF"/>
        </a:solidFill>
        <a:effectLst/>
      </p:bgPr>
    </p:bg>
    <p:spTree>
      <p:nvGrpSpPr>
        <p:cNvPr id="1" name=""/>
        <p:cNvGrpSpPr/>
        <p:nvPr/>
      </p:nvGrpSpPr>
      <p:grpSpPr>
        <a:xfrm>
          <a:off x="0" y="0"/>
          <a:ext cx="0" cy="0"/>
          <a:chOff x="0" y="0"/>
          <a:chExt cx="0" cy="0"/>
        </a:xfrm>
      </p:grpSpPr>
      <p:sp>
        <p:nvSpPr>
          <p:cNvPr id="2" name="TextBox 2"/>
          <p:cNvSpPr txBox="1"/>
          <p:nvPr/>
        </p:nvSpPr>
        <p:spPr>
          <a:xfrm>
            <a:off x="673063" y="727075"/>
            <a:ext cx="17379277" cy="679450"/>
          </a:xfrm>
          <a:prstGeom prst="rect">
            <a:avLst/>
          </a:prstGeom>
        </p:spPr>
        <p:txBody>
          <a:bodyPr lIns="0" tIns="0" rIns="0" bIns="0" rtlCol="0" anchor="t">
            <a:spAutoFit/>
          </a:bodyPr>
          <a:lstStyle/>
          <a:p>
            <a:pPr algn="l">
              <a:lnSpc>
                <a:spcPts val="5000"/>
              </a:lnSpc>
            </a:pPr>
            <a:r>
              <a:rPr lang="en-US" sz="5000">
                <a:solidFill>
                  <a:srgbClr val="003660"/>
                </a:solidFill>
                <a:latin typeface="Raleway Heavy"/>
                <a:ea typeface="Raleway Heavy"/>
                <a:cs typeface="Raleway Heavy"/>
                <a:sym typeface="Raleway Heavy"/>
              </a:rPr>
              <a:t>More Ways to Find Contacts</a:t>
            </a:r>
          </a:p>
        </p:txBody>
      </p:sp>
      <p:sp>
        <p:nvSpPr>
          <p:cNvPr id="3" name="Freeform 3"/>
          <p:cNvSpPr/>
          <p:nvPr/>
        </p:nvSpPr>
        <p:spPr>
          <a:xfrm>
            <a:off x="641787" y="1392555"/>
            <a:ext cx="7315200" cy="91440"/>
          </a:xfrm>
          <a:custGeom>
            <a:avLst/>
            <a:gdLst/>
            <a:ahLst/>
            <a:cxnLst/>
            <a:rect l="l" t="t" r="r" b="b"/>
            <a:pathLst>
              <a:path w="7315200" h="91440">
                <a:moveTo>
                  <a:pt x="0" y="0"/>
                </a:moveTo>
                <a:lnTo>
                  <a:pt x="7315200" y="0"/>
                </a:lnTo>
                <a:lnTo>
                  <a:pt x="7315200" y="91440"/>
                </a:lnTo>
                <a:lnTo>
                  <a:pt x="0" y="914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7655064" y="2462132"/>
            <a:ext cx="9811697" cy="7448572"/>
          </a:xfrm>
          <a:custGeom>
            <a:avLst/>
            <a:gdLst/>
            <a:ahLst/>
            <a:cxnLst/>
            <a:rect l="l" t="t" r="r" b="b"/>
            <a:pathLst>
              <a:path w="9811697" h="7448572">
                <a:moveTo>
                  <a:pt x="0" y="0"/>
                </a:moveTo>
                <a:lnTo>
                  <a:pt x="9811697" y="0"/>
                </a:lnTo>
                <a:lnTo>
                  <a:pt x="9811697" y="7448572"/>
                </a:lnTo>
                <a:lnTo>
                  <a:pt x="0" y="7448572"/>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711436" y="1900767"/>
            <a:ext cx="8432564" cy="1552575"/>
          </a:xfrm>
          <a:prstGeom prst="rect">
            <a:avLst/>
          </a:prstGeom>
        </p:spPr>
        <p:txBody>
          <a:bodyPr lIns="0" tIns="0" rIns="0" bIns="0" rtlCol="0" anchor="t">
            <a:spAutoFit/>
          </a:bodyPr>
          <a:lstStyle/>
          <a:p>
            <a:pPr marL="647700" lvl="1" indent="-323850" algn="l">
              <a:lnSpc>
                <a:spcPts val="3000"/>
              </a:lnSpc>
              <a:buFont typeface="Arial"/>
              <a:buChar char="•"/>
            </a:pPr>
            <a:r>
              <a:rPr lang="en-US" sz="3000" b="1" u="sng">
                <a:solidFill>
                  <a:srgbClr val="0104FF"/>
                </a:solidFill>
                <a:latin typeface="Raleway 2 Bold"/>
                <a:ea typeface="Raleway 2 Bold"/>
                <a:cs typeface="Raleway 2 Bold"/>
                <a:sym typeface="Raleway 2 Bold"/>
                <a:hlinkClick r:id="rId4" tooltip="https://brenconnect.bren.ucsb.edu/s/find-alumni"/>
              </a:rPr>
              <a:t>Alumni &amp; Student Finder</a:t>
            </a:r>
            <a:r>
              <a:rPr lang="en-US" sz="3000" b="1">
                <a:solidFill>
                  <a:srgbClr val="04859B"/>
                </a:solidFill>
                <a:latin typeface="Raleway 2 Bold"/>
                <a:ea typeface="Raleway 2 Bold"/>
                <a:cs typeface="Raleway 2 Bold"/>
                <a:sym typeface="Raleway 2 Bold"/>
              </a:rPr>
              <a:t> on BrenConnect</a:t>
            </a:r>
          </a:p>
          <a:p>
            <a:pPr marL="647700" lvl="1" indent="-323850" algn="l">
              <a:lnSpc>
                <a:spcPts val="3000"/>
              </a:lnSpc>
              <a:buFont typeface="Arial"/>
              <a:buChar char="•"/>
            </a:pPr>
            <a:r>
              <a:rPr lang="en-US" sz="3000" b="1">
                <a:solidFill>
                  <a:srgbClr val="003660"/>
                </a:solidFill>
                <a:latin typeface="Raleway 2 Bold"/>
                <a:ea typeface="Raleway 2 Bold"/>
                <a:cs typeface="Raleway 2 Bold"/>
                <a:sym typeface="Raleway 2 Bold"/>
              </a:rPr>
              <a:t>LinkedIn</a:t>
            </a:r>
          </a:p>
          <a:p>
            <a:pPr marL="647700" lvl="1" indent="-323850" algn="l">
              <a:lnSpc>
                <a:spcPts val="3000"/>
              </a:lnSpc>
              <a:buFont typeface="Arial"/>
              <a:buChar char="•"/>
            </a:pPr>
            <a:r>
              <a:rPr lang="en-US" sz="3000" b="1">
                <a:solidFill>
                  <a:srgbClr val="003660"/>
                </a:solidFill>
                <a:latin typeface="Raleway 2 Bold"/>
                <a:ea typeface="Raleway 2 Bold"/>
                <a:cs typeface="Raleway 2 Bold"/>
                <a:sym typeface="Raleway 2 Bold"/>
              </a:rPr>
              <a:t>Organization websites</a:t>
            </a:r>
          </a:p>
          <a:p>
            <a:pPr marL="647700" lvl="1" indent="-323850" algn="l">
              <a:lnSpc>
                <a:spcPts val="3000"/>
              </a:lnSpc>
              <a:buFont typeface="Arial"/>
              <a:buChar char="•"/>
            </a:pPr>
            <a:r>
              <a:rPr lang="en-US" sz="3000" b="1">
                <a:solidFill>
                  <a:srgbClr val="003660"/>
                </a:solidFill>
                <a:latin typeface="Raleway 2 Bold"/>
                <a:ea typeface="Raleway 2 Bold"/>
                <a:cs typeface="Raleway 2 Bold"/>
                <a:sym typeface="Raleway 2 Bold"/>
              </a:rPr>
              <a:t>Where else?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grpSp>
        <p:nvGrpSpPr>
          <p:cNvPr id="2" name="Group 2"/>
          <p:cNvGrpSpPr/>
          <p:nvPr/>
        </p:nvGrpSpPr>
        <p:grpSpPr>
          <a:xfrm>
            <a:off x="-314773" y="4333180"/>
            <a:ext cx="19394614" cy="9058589"/>
            <a:chOff x="0" y="0"/>
            <a:chExt cx="25859486" cy="12078119"/>
          </a:xfrm>
        </p:grpSpPr>
        <p:sp>
          <p:nvSpPr>
            <p:cNvPr id="3" name="Freeform 3"/>
            <p:cNvSpPr/>
            <p:nvPr/>
          </p:nvSpPr>
          <p:spPr>
            <a:xfrm>
              <a:off x="0" y="0"/>
              <a:ext cx="25859487" cy="12078081"/>
            </a:xfrm>
            <a:custGeom>
              <a:avLst/>
              <a:gdLst/>
              <a:ahLst/>
              <a:cxnLst/>
              <a:rect l="l" t="t" r="r" b="b"/>
              <a:pathLst>
                <a:path w="25859487" h="12078081">
                  <a:moveTo>
                    <a:pt x="0" y="0"/>
                  </a:moveTo>
                  <a:lnTo>
                    <a:pt x="25859487" y="0"/>
                  </a:lnTo>
                  <a:lnTo>
                    <a:pt x="25859487" y="12078081"/>
                  </a:lnTo>
                  <a:lnTo>
                    <a:pt x="0" y="12078081"/>
                  </a:lnTo>
                  <a:close/>
                </a:path>
              </a:pathLst>
            </a:custGeom>
            <a:solidFill>
              <a:srgbClr val="EDEADF"/>
            </a:solidFill>
          </p:spPr>
          <p:txBody>
            <a:bodyPr/>
            <a:lstStyle/>
            <a:p>
              <a:endParaRPr lang="en-US"/>
            </a:p>
          </p:txBody>
        </p:sp>
      </p:grpSp>
      <p:grpSp>
        <p:nvGrpSpPr>
          <p:cNvPr id="4" name="Group 4"/>
          <p:cNvGrpSpPr/>
          <p:nvPr/>
        </p:nvGrpSpPr>
        <p:grpSpPr>
          <a:xfrm>
            <a:off x="-521151" y="-386848"/>
            <a:ext cx="18809151" cy="1841525"/>
            <a:chOff x="0" y="0"/>
            <a:chExt cx="25078868" cy="2455367"/>
          </a:xfrm>
        </p:grpSpPr>
        <p:sp>
          <p:nvSpPr>
            <p:cNvPr id="5" name="Freeform 5"/>
            <p:cNvSpPr/>
            <p:nvPr/>
          </p:nvSpPr>
          <p:spPr>
            <a:xfrm>
              <a:off x="0" y="0"/>
              <a:ext cx="25078817" cy="2455418"/>
            </a:xfrm>
            <a:custGeom>
              <a:avLst/>
              <a:gdLst/>
              <a:ahLst/>
              <a:cxnLst/>
              <a:rect l="l" t="t" r="r" b="b"/>
              <a:pathLst>
                <a:path w="25078817" h="2455418">
                  <a:moveTo>
                    <a:pt x="0" y="0"/>
                  </a:moveTo>
                  <a:lnTo>
                    <a:pt x="25078817" y="0"/>
                  </a:lnTo>
                  <a:lnTo>
                    <a:pt x="25078817" y="2455418"/>
                  </a:lnTo>
                  <a:lnTo>
                    <a:pt x="0" y="2455418"/>
                  </a:lnTo>
                  <a:close/>
                </a:path>
              </a:pathLst>
            </a:custGeom>
            <a:solidFill>
              <a:srgbClr val="DAE6E6"/>
            </a:solidFill>
          </p:spPr>
          <p:txBody>
            <a:bodyPr/>
            <a:lstStyle/>
            <a:p>
              <a:endParaRPr lang="en-US"/>
            </a:p>
          </p:txBody>
        </p:sp>
      </p:grpSp>
      <p:sp>
        <p:nvSpPr>
          <p:cNvPr id="6" name="TextBox 6"/>
          <p:cNvSpPr txBox="1"/>
          <p:nvPr/>
        </p:nvSpPr>
        <p:spPr>
          <a:xfrm>
            <a:off x="3701125" y="291808"/>
            <a:ext cx="13158043" cy="923032"/>
          </a:xfrm>
          <a:prstGeom prst="rect">
            <a:avLst/>
          </a:prstGeom>
        </p:spPr>
        <p:txBody>
          <a:bodyPr lIns="0" tIns="0" rIns="0" bIns="0" rtlCol="0" anchor="t">
            <a:spAutoFit/>
          </a:bodyPr>
          <a:lstStyle/>
          <a:p>
            <a:pPr algn="ctr">
              <a:lnSpc>
                <a:spcPts val="7012"/>
              </a:lnSpc>
            </a:pPr>
            <a:r>
              <a:rPr lang="en-US" sz="6399" b="1" spc="319">
                <a:solidFill>
                  <a:srgbClr val="254D79"/>
                </a:solidFill>
                <a:latin typeface="Raleway 2 Bold"/>
                <a:ea typeface="Raleway 2 Bold"/>
                <a:cs typeface="Raleway 2 Bold"/>
                <a:sym typeface="Raleway 2 Bold"/>
              </a:rPr>
              <a:t>Tips for Before Any Interaction</a:t>
            </a:r>
          </a:p>
        </p:txBody>
      </p:sp>
      <p:grpSp>
        <p:nvGrpSpPr>
          <p:cNvPr id="7" name="Group 7"/>
          <p:cNvGrpSpPr/>
          <p:nvPr/>
        </p:nvGrpSpPr>
        <p:grpSpPr>
          <a:xfrm>
            <a:off x="7374874" y="1765568"/>
            <a:ext cx="3321006" cy="2214010"/>
            <a:chOff x="0" y="0"/>
            <a:chExt cx="4428007" cy="2952013"/>
          </a:xfrm>
        </p:grpSpPr>
        <p:sp>
          <p:nvSpPr>
            <p:cNvPr id="8" name="Freeform 8" descr="Close-up of person writing in notebook while typing on a laptop"/>
            <p:cNvSpPr/>
            <p:nvPr/>
          </p:nvSpPr>
          <p:spPr>
            <a:xfrm>
              <a:off x="0" y="0"/>
              <a:ext cx="4427982" cy="2951988"/>
            </a:xfrm>
            <a:custGeom>
              <a:avLst/>
              <a:gdLst/>
              <a:ahLst/>
              <a:cxnLst/>
              <a:rect l="l" t="t" r="r" b="b"/>
              <a:pathLst>
                <a:path w="4427982" h="2951988">
                  <a:moveTo>
                    <a:pt x="0" y="0"/>
                  </a:moveTo>
                  <a:lnTo>
                    <a:pt x="4427982" y="0"/>
                  </a:lnTo>
                  <a:lnTo>
                    <a:pt x="4427982" y="2951988"/>
                  </a:lnTo>
                  <a:lnTo>
                    <a:pt x="0" y="2951988"/>
                  </a:lnTo>
                  <a:lnTo>
                    <a:pt x="0" y="0"/>
                  </a:lnTo>
                  <a:close/>
                </a:path>
              </a:pathLst>
            </a:custGeom>
            <a:blipFill>
              <a:blip r:embed="rId3"/>
              <a:stretch>
                <a:fillRect b="-63"/>
              </a:stretch>
            </a:blipFill>
          </p:spPr>
          <p:txBody>
            <a:bodyPr/>
            <a:lstStyle/>
            <a:p>
              <a:endParaRPr lang="en-US"/>
            </a:p>
          </p:txBody>
        </p:sp>
      </p:grpSp>
      <p:grpSp>
        <p:nvGrpSpPr>
          <p:cNvPr id="9" name="Group 9"/>
          <p:cNvGrpSpPr/>
          <p:nvPr/>
        </p:nvGrpSpPr>
        <p:grpSpPr>
          <a:xfrm>
            <a:off x="1387592" y="1823199"/>
            <a:ext cx="3159547" cy="2098748"/>
            <a:chOff x="0" y="0"/>
            <a:chExt cx="4212730" cy="2798331"/>
          </a:xfrm>
        </p:grpSpPr>
        <p:sp>
          <p:nvSpPr>
            <p:cNvPr id="10" name="Freeform 10" descr="Colorful pins linked with threads"/>
            <p:cNvSpPr/>
            <p:nvPr/>
          </p:nvSpPr>
          <p:spPr>
            <a:xfrm>
              <a:off x="0" y="0"/>
              <a:ext cx="4212717" cy="2798318"/>
            </a:xfrm>
            <a:custGeom>
              <a:avLst/>
              <a:gdLst/>
              <a:ahLst/>
              <a:cxnLst/>
              <a:rect l="l" t="t" r="r" b="b"/>
              <a:pathLst>
                <a:path w="4212717" h="2798318">
                  <a:moveTo>
                    <a:pt x="0" y="0"/>
                  </a:moveTo>
                  <a:lnTo>
                    <a:pt x="4212717" y="0"/>
                  </a:lnTo>
                  <a:lnTo>
                    <a:pt x="4212717" y="2798318"/>
                  </a:lnTo>
                  <a:lnTo>
                    <a:pt x="0" y="2798318"/>
                  </a:lnTo>
                  <a:lnTo>
                    <a:pt x="0" y="0"/>
                  </a:lnTo>
                  <a:close/>
                </a:path>
              </a:pathLst>
            </a:custGeom>
            <a:blipFill>
              <a:blip r:embed="rId4"/>
              <a:stretch>
                <a:fillRect b="-33"/>
              </a:stretch>
            </a:blipFill>
          </p:spPr>
          <p:txBody>
            <a:bodyPr/>
            <a:lstStyle/>
            <a:p>
              <a:endParaRPr lang="en-US"/>
            </a:p>
          </p:txBody>
        </p:sp>
      </p:grpSp>
      <p:grpSp>
        <p:nvGrpSpPr>
          <p:cNvPr id="11" name="Group 11"/>
          <p:cNvGrpSpPr/>
          <p:nvPr/>
        </p:nvGrpSpPr>
        <p:grpSpPr>
          <a:xfrm>
            <a:off x="2434742" y="89487"/>
            <a:ext cx="1162212" cy="1162212"/>
            <a:chOff x="0" y="0"/>
            <a:chExt cx="1549616" cy="1549616"/>
          </a:xfrm>
        </p:grpSpPr>
        <p:sp>
          <p:nvSpPr>
            <p:cNvPr id="12" name="Freeform 12"/>
            <p:cNvSpPr/>
            <p:nvPr/>
          </p:nvSpPr>
          <p:spPr>
            <a:xfrm>
              <a:off x="0" y="0"/>
              <a:ext cx="1549654" cy="1549654"/>
            </a:xfrm>
            <a:custGeom>
              <a:avLst/>
              <a:gdLst/>
              <a:ahLst/>
              <a:cxnLst/>
              <a:rect l="l" t="t" r="r" b="b"/>
              <a:pathLst>
                <a:path w="1549654" h="1549654">
                  <a:moveTo>
                    <a:pt x="0" y="0"/>
                  </a:moveTo>
                  <a:lnTo>
                    <a:pt x="1549654" y="0"/>
                  </a:lnTo>
                  <a:lnTo>
                    <a:pt x="1549654" y="1549654"/>
                  </a:lnTo>
                  <a:lnTo>
                    <a:pt x="0" y="1549654"/>
                  </a:lnTo>
                  <a:lnTo>
                    <a:pt x="0" y="0"/>
                  </a:lnTo>
                  <a:close/>
                </a:path>
              </a:pathLst>
            </a:custGeom>
            <a:blipFill>
              <a:blip r:embed="rId5"/>
              <a:stretch>
                <a:fillRect r="2" b="2"/>
              </a:stretch>
            </a:blipFill>
          </p:spPr>
          <p:txBody>
            <a:bodyPr/>
            <a:lstStyle/>
            <a:p>
              <a:endParaRPr lang="en-US"/>
            </a:p>
          </p:txBody>
        </p:sp>
      </p:grpSp>
      <p:sp>
        <p:nvSpPr>
          <p:cNvPr id="13" name="Freeform 13"/>
          <p:cNvSpPr/>
          <p:nvPr/>
        </p:nvSpPr>
        <p:spPr>
          <a:xfrm>
            <a:off x="13307010" y="1765568"/>
            <a:ext cx="3309640" cy="2214010"/>
          </a:xfrm>
          <a:custGeom>
            <a:avLst/>
            <a:gdLst/>
            <a:ahLst/>
            <a:cxnLst/>
            <a:rect l="l" t="t" r="r" b="b"/>
            <a:pathLst>
              <a:path w="3309640" h="2214010">
                <a:moveTo>
                  <a:pt x="0" y="0"/>
                </a:moveTo>
                <a:lnTo>
                  <a:pt x="3309640" y="0"/>
                </a:lnTo>
                <a:lnTo>
                  <a:pt x="3309640" y="2214010"/>
                </a:lnTo>
                <a:lnTo>
                  <a:pt x="0" y="2214010"/>
                </a:lnTo>
                <a:lnTo>
                  <a:pt x="0" y="0"/>
                </a:lnTo>
                <a:close/>
              </a:path>
            </a:pathLst>
          </a:custGeom>
          <a:blipFill>
            <a:blip r:embed="rId6"/>
            <a:stretch>
              <a:fillRect l="-20205" r="-14477"/>
            </a:stretch>
          </a:blipFill>
        </p:spPr>
        <p:txBody>
          <a:bodyPr/>
          <a:lstStyle/>
          <a:p>
            <a:endParaRPr lang="en-US"/>
          </a:p>
        </p:txBody>
      </p:sp>
      <p:sp>
        <p:nvSpPr>
          <p:cNvPr id="14" name="TextBox 14"/>
          <p:cNvSpPr txBox="1"/>
          <p:nvPr/>
        </p:nvSpPr>
        <p:spPr>
          <a:xfrm>
            <a:off x="7055987" y="5820518"/>
            <a:ext cx="4570647" cy="2801779"/>
          </a:xfrm>
          <a:prstGeom prst="rect">
            <a:avLst/>
          </a:prstGeom>
        </p:spPr>
        <p:txBody>
          <a:bodyPr lIns="0" tIns="0" rIns="0" bIns="0" rtlCol="0" anchor="t">
            <a:spAutoFit/>
          </a:bodyPr>
          <a:lstStyle/>
          <a:p>
            <a:pPr marL="487680" lvl="2" indent="-162560" algn="l">
              <a:lnSpc>
                <a:spcPts val="3600"/>
              </a:lnSpc>
              <a:buFont typeface="Arial"/>
              <a:buChar char="⚬"/>
            </a:pPr>
            <a:r>
              <a:rPr lang="en-US" sz="2400" spc="192" dirty="0" err="1">
                <a:solidFill>
                  <a:srgbClr val="003660"/>
                </a:solidFill>
                <a:latin typeface="Raleway 2"/>
                <a:ea typeface="Raleway 2"/>
                <a:cs typeface="Raleway 2"/>
                <a:sym typeface="Raleway 2"/>
              </a:rPr>
              <a:t>BrenConnect</a:t>
            </a:r>
            <a:r>
              <a:rPr lang="en-US" sz="2400" spc="192" dirty="0">
                <a:solidFill>
                  <a:srgbClr val="003660"/>
                </a:solidFill>
                <a:latin typeface="Raleway 2"/>
                <a:ea typeface="Raleway 2"/>
                <a:cs typeface="Raleway 2"/>
                <a:sym typeface="Raleway 2"/>
              </a:rPr>
              <a:t> </a:t>
            </a:r>
          </a:p>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LinkedIn</a:t>
            </a:r>
            <a:endParaRPr lang="en-US" sz="2400" spc="192" dirty="0">
              <a:solidFill>
                <a:srgbClr val="003660"/>
              </a:solidFill>
              <a:latin typeface="Raleway 2"/>
              <a:ea typeface="Raleway 2"/>
              <a:cs typeface="Raleway 2"/>
            </a:endParaRPr>
          </a:p>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Company Website = bio</a:t>
            </a:r>
            <a:endParaRPr lang="en-US" sz="2400" spc="192" dirty="0">
              <a:solidFill>
                <a:srgbClr val="003660"/>
              </a:solidFill>
              <a:latin typeface="Raleway 2"/>
              <a:ea typeface="Raleway 2"/>
              <a:cs typeface="Raleway 2"/>
            </a:endParaRPr>
          </a:p>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Google </a:t>
            </a:r>
            <a:endParaRPr lang="en-US" sz="2400" spc="192" dirty="0">
              <a:solidFill>
                <a:srgbClr val="003660"/>
              </a:solidFill>
              <a:latin typeface="Raleway 2"/>
              <a:ea typeface="Raleway 2"/>
              <a:cs typeface="Raleway 2"/>
            </a:endParaRPr>
          </a:p>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X (Twitter) + Other Social Media Feeds</a:t>
            </a:r>
            <a:endParaRPr lang="en-US" sz="2400" spc="192" dirty="0">
              <a:solidFill>
                <a:srgbClr val="003660"/>
              </a:solidFill>
              <a:latin typeface="Raleway 2"/>
              <a:ea typeface="Raleway 2"/>
              <a:cs typeface="Raleway 2"/>
            </a:endParaRPr>
          </a:p>
        </p:txBody>
      </p:sp>
      <p:sp>
        <p:nvSpPr>
          <p:cNvPr id="15" name="TextBox 15"/>
          <p:cNvSpPr txBox="1"/>
          <p:nvPr/>
        </p:nvSpPr>
        <p:spPr>
          <a:xfrm>
            <a:off x="6030049" y="4648200"/>
            <a:ext cx="5596576" cy="1045210"/>
          </a:xfrm>
          <a:prstGeom prst="rect">
            <a:avLst/>
          </a:prstGeom>
        </p:spPr>
        <p:txBody>
          <a:bodyPr lIns="0" tIns="0" rIns="0" bIns="0" rtlCol="0" anchor="t">
            <a:spAutoFit/>
          </a:bodyPr>
          <a:lstStyle/>
          <a:p>
            <a:pPr algn="ctr">
              <a:lnSpc>
                <a:spcPts val="4160"/>
              </a:lnSpc>
            </a:pPr>
            <a:r>
              <a:rPr lang="en-US" sz="3200" spc="32">
                <a:solidFill>
                  <a:srgbClr val="254D79"/>
                </a:solidFill>
                <a:latin typeface="Raleway 2"/>
                <a:ea typeface="Raleway 2"/>
                <a:cs typeface="Raleway 2"/>
                <a:sym typeface="Raleway 2"/>
              </a:rPr>
              <a:t>Research People's Background  </a:t>
            </a:r>
          </a:p>
        </p:txBody>
      </p:sp>
      <p:sp>
        <p:nvSpPr>
          <p:cNvPr id="16" name="TextBox 16"/>
          <p:cNvSpPr txBox="1"/>
          <p:nvPr/>
        </p:nvSpPr>
        <p:spPr>
          <a:xfrm>
            <a:off x="1046178" y="5677795"/>
            <a:ext cx="5325408" cy="4198906"/>
          </a:xfrm>
          <a:prstGeom prst="rect">
            <a:avLst/>
          </a:prstGeom>
        </p:spPr>
        <p:txBody>
          <a:bodyPr lIns="0" tIns="0" rIns="0" bIns="0" rtlCol="0" anchor="t">
            <a:spAutoFit/>
          </a:bodyPr>
          <a:lstStyle/>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Target Organizations (check out staff directories) </a:t>
            </a:r>
          </a:p>
          <a:p>
            <a:pPr marL="487680" lvl="2" indent="-162560" algn="l">
              <a:lnSpc>
                <a:spcPts val="3600"/>
              </a:lnSpc>
            </a:pPr>
            <a:endParaRPr lang="en-US" sz="2400" spc="192">
              <a:solidFill>
                <a:srgbClr val="003660"/>
              </a:solidFill>
              <a:latin typeface="Raleway 2"/>
              <a:ea typeface="Raleway 2"/>
              <a:cs typeface="Raleway 2"/>
              <a:sym typeface="Raleway 2"/>
            </a:endParaRPr>
          </a:p>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Get referrals </a:t>
            </a:r>
            <a:endParaRPr lang="en-US" sz="2400" spc="192" dirty="0">
              <a:solidFill>
                <a:srgbClr val="003660"/>
              </a:solidFill>
              <a:latin typeface="Raleway 2"/>
              <a:ea typeface="Raleway 2"/>
              <a:cs typeface="Raleway 2"/>
            </a:endParaRPr>
          </a:p>
          <a:p>
            <a:pPr marL="487680" lvl="2" indent="-162560" algn="l">
              <a:lnSpc>
                <a:spcPts val="3600"/>
              </a:lnSpc>
            </a:pPr>
            <a:endParaRPr lang="en-US" sz="2400" spc="192">
              <a:solidFill>
                <a:srgbClr val="003660"/>
              </a:solidFill>
              <a:latin typeface="Raleway 2"/>
              <a:ea typeface="Raleway 2"/>
              <a:cs typeface="Raleway 2"/>
              <a:sym typeface="Raleway 2"/>
            </a:endParaRPr>
          </a:p>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Listen to speakers (podcasts, Bren seminars, NCEAS roundtables, career talks)</a:t>
            </a:r>
            <a:endParaRPr lang="en-US" sz="2400" spc="192" dirty="0">
              <a:solidFill>
                <a:srgbClr val="003660"/>
              </a:solidFill>
              <a:latin typeface="Raleway 2"/>
              <a:ea typeface="Raleway 2"/>
              <a:cs typeface="Raleway 2"/>
            </a:endParaRPr>
          </a:p>
          <a:p>
            <a:pPr marL="487680" lvl="2" indent="-162560" algn="ctr">
              <a:lnSpc>
                <a:spcPts val="3600"/>
              </a:lnSpc>
            </a:pPr>
            <a:r>
              <a:rPr lang="en-US" sz="2400" spc="192" dirty="0">
                <a:solidFill>
                  <a:srgbClr val="003660"/>
                </a:solidFill>
                <a:latin typeface="Raleway 2"/>
                <a:ea typeface="Raleway 2"/>
                <a:cs typeface="Raleway 2"/>
                <a:sym typeface="Raleway 2"/>
              </a:rPr>
              <a:t> </a:t>
            </a:r>
            <a:endParaRPr lang="en-US" sz="2400" spc="192" dirty="0">
              <a:solidFill>
                <a:srgbClr val="003660"/>
              </a:solidFill>
              <a:latin typeface="Raleway 2"/>
              <a:ea typeface="Raleway 2"/>
              <a:cs typeface="Raleway 2"/>
            </a:endParaRPr>
          </a:p>
        </p:txBody>
      </p:sp>
      <p:sp>
        <p:nvSpPr>
          <p:cNvPr id="17" name="TextBox 17"/>
          <p:cNvSpPr txBox="1"/>
          <p:nvPr/>
        </p:nvSpPr>
        <p:spPr>
          <a:xfrm>
            <a:off x="618849" y="4459310"/>
            <a:ext cx="5956211" cy="1045210"/>
          </a:xfrm>
          <a:prstGeom prst="rect">
            <a:avLst/>
          </a:prstGeom>
        </p:spPr>
        <p:txBody>
          <a:bodyPr lIns="0" tIns="0" rIns="0" bIns="0" rtlCol="0" anchor="t">
            <a:spAutoFit/>
          </a:bodyPr>
          <a:lstStyle/>
          <a:p>
            <a:pPr algn="ctr">
              <a:lnSpc>
                <a:spcPts val="4160"/>
              </a:lnSpc>
            </a:pPr>
            <a:r>
              <a:rPr lang="en-US" sz="3200">
                <a:solidFill>
                  <a:srgbClr val="254D79"/>
                </a:solidFill>
                <a:latin typeface="Raleway 2"/>
                <a:ea typeface="Raleway 2"/>
                <a:cs typeface="Raleway 2"/>
                <a:sym typeface="Raleway 2"/>
              </a:rPr>
              <a:t>Identify People You Want to Meet </a:t>
            </a:r>
          </a:p>
        </p:txBody>
      </p:sp>
      <p:sp>
        <p:nvSpPr>
          <p:cNvPr id="18" name="TextBox 18"/>
          <p:cNvSpPr txBox="1"/>
          <p:nvPr/>
        </p:nvSpPr>
        <p:spPr>
          <a:xfrm>
            <a:off x="12217965" y="5525395"/>
            <a:ext cx="5325408" cy="3737239"/>
          </a:xfrm>
          <a:prstGeom prst="rect">
            <a:avLst/>
          </a:prstGeom>
        </p:spPr>
        <p:txBody>
          <a:bodyPr lIns="0" tIns="0" rIns="0" bIns="0" rtlCol="0" anchor="t">
            <a:spAutoFit/>
          </a:bodyPr>
          <a:lstStyle/>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What are you comfortable with?</a:t>
            </a:r>
          </a:p>
          <a:p>
            <a:pPr marL="944880" lvl="3" indent="-236220" algn="l">
              <a:lnSpc>
                <a:spcPts val="3600"/>
              </a:lnSpc>
              <a:buFont typeface="Arial"/>
              <a:buChar char="￭"/>
            </a:pPr>
            <a:r>
              <a:rPr lang="en-US" sz="2400" spc="192">
                <a:solidFill>
                  <a:srgbClr val="003660"/>
                </a:solidFill>
                <a:latin typeface="Raleway 2"/>
                <a:ea typeface="Raleway 2"/>
                <a:cs typeface="Raleway 2"/>
                <a:sym typeface="Raleway 2"/>
              </a:rPr>
              <a:t>Phone/Zoom/In-Person</a:t>
            </a:r>
          </a:p>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What are they comfortable with/what works best for them?</a:t>
            </a:r>
          </a:p>
          <a:p>
            <a:pPr marL="487680" lvl="2" indent="-162560" algn="ctr">
              <a:lnSpc>
                <a:spcPts val="3600"/>
              </a:lnSpc>
            </a:pPr>
            <a:endParaRPr lang="en-US" sz="2400" spc="192">
              <a:solidFill>
                <a:srgbClr val="003660"/>
              </a:solidFill>
              <a:latin typeface="Raleway 2"/>
              <a:ea typeface="Raleway 2"/>
              <a:cs typeface="Raleway 2"/>
              <a:sym typeface="Raleway 2"/>
            </a:endParaRPr>
          </a:p>
          <a:p>
            <a:pPr marL="487680" lvl="2" indent="-162560" algn="ctr">
              <a:lnSpc>
                <a:spcPts val="3600"/>
              </a:lnSpc>
            </a:pPr>
            <a:r>
              <a:rPr lang="en-US" sz="2400" spc="192">
                <a:solidFill>
                  <a:srgbClr val="003660"/>
                </a:solidFill>
                <a:latin typeface="Raleway 2"/>
                <a:ea typeface="Raleway 2"/>
                <a:cs typeface="Raleway 2"/>
                <a:sym typeface="Raleway 2"/>
              </a:rPr>
              <a:t> </a:t>
            </a:r>
          </a:p>
        </p:txBody>
      </p:sp>
      <p:sp>
        <p:nvSpPr>
          <p:cNvPr id="19" name="TextBox 19"/>
          <p:cNvSpPr txBox="1"/>
          <p:nvPr/>
        </p:nvSpPr>
        <p:spPr>
          <a:xfrm>
            <a:off x="12003681" y="4495800"/>
            <a:ext cx="5956211" cy="1045210"/>
          </a:xfrm>
          <a:prstGeom prst="rect">
            <a:avLst/>
          </a:prstGeom>
        </p:spPr>
        <p:txBody>
          <a:bodyPr lIns="0" tIns="0" rIns="0" bIns="0" rtlCol="0" anchor="t">
            <a:spAutoFit/>
          </a:bodyPr>
          <a:lstStyle/>
          <a:p>
            <a:pPr algn="ctr">
              <a:lnSpc>
                <a:spcPts val="4160"/>
              </a:lnSpc>
            </a:pPr>
            <a:r>
              <a:rPr lang="en-US" sz="3200">
                <a:solidFill>
                  <a:srgbClr val="254D79"/>
                </a:solidFill>
                <a:latin typeface="Raleway 2"/>
                <a:ea typeface="Raleway 2"/>
                <a:cs typeface="Raleway 2"/>
                <a:sym typeface="Raleway 2"/>
              </a:rPr>
              <a:t>When/How To Meet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sp>
        <p:nvSpPr>
          <p:cNvPr id="2" name="Freeform 2"/>
          <p:cNvSpPr/>
          <p:nvPr/>
        </p:nvSpPr>
        <p:spPr>
          <a:xfrm>
            <a:off x="10268022" y="0"/>
            <a:ext cx="8052574" cy="10287000"/>
          </a:xfrm>
          <a:custGeom>
            <a:avLst/>
            <a:gdLst/>
            <a:ahLst/>
            <a:cxnLst/>
            <a:rect l="l" t="t" r="r" b="b"/>
            <a:pathLst>
              <a:path w="8052574" h="10287000">
                <a:moveTo>
                  <a:pt x="0" y="0"/>
                </a:moveTo>
                <a:lnTo>
                  <a:pt x="8052574" y="0"/>
                </a:lnTo>
                <a:lnTo>
                  <a:pt x="8052574" y="10287000"/>
                </a:lnTo>
                <a:lnTo>
                  <a:pt x="0" y="10287000"/>
                </a:lnTo>
                <a:lnTo>
                  <a:pt x="0" y="0"/>
                </a:lnTo>
                <a:close/>
              </a:path>
            </a:pathLst>
          </a:custGeom>
          <a:blipFill>
            <a:blip r:embed="rId2"/>
            <a:stretch>
              <a:fillRect l="-29940" r="-40389"/>
            </a:stretch>
          </a:blipFill>
        </p:spPr>
        <p:txBody>
          <a:bodyPr/>
          <a:lstStyle/>
          <a:p>
            <a:endParaRPr lang="en-US"/>
          </a:p>
        </p:txBody>
      </p:sp>
      <p:sp>
        <p:nvSpPr>
          <p:cNvPr id="3" name="TextBox 3"/>
          <p:cNvSpPr txBox="1"/>
          <p:nvPr/>
        </p:nvSpPr>
        <p:spPr>
          <a:xfrm>
            <a:off x="641787" y="2229802"/>
            <a:ext cx="9405072" cy="6722745"/>
          </a:xfrm>
          <a:prstGeom prst="rect">
            <a:avLst/>
          </a:prstGeom>
        </p:spPr>
        <p:txBody>
          <a:bodyPr lIns="0" tIns="0" rIns="0" bIns="0" rtlCol="0" anchor="t">
            <a:spAutoFit/>
          </a:bodyPr>
          <a:lstStyle/>
          <a:p>
            <a:pPr algn="l">
              <a:lnSpc>
                <a:spcPts val="3540"/>
              </a:lnSpc>
            </a:pPr>
            <a:endParaRPr/>
          </a:p>
          <a:p>
            <a:pPr algn="l">
              <a:lnSpc>
                <a:spcPts val="3540"/>
              </a:lnSpc>
            </a:pPr>
            <a:r>
              <a:rPr lang="en-US" sz="3000" b="1" dirty="0">
                <a:solidFill>
                  <a:srgbClr val="EDEADF"/>
                </a:solidFill>
                <a:latin typeface="Raleway 1 Bold"/>
                <a:ea typeface="Raleway 1 Bold"/>
                <a:cs typeface="Raleway 1 Bold"/>
                <a:sym typeface="Raleway 1 Bold"/>
              </a:rPr>
              <a:t>Key Adaptability Skills:</a:t>
            </a:r>
            <a:endParaRPr lang="en-US" sz="3000" b="1" dirty="0">
              <a:solidFill>
                <a:srgbClr val="EDEADF"/>
              </a:solidFill>
              <a:latin typeface="Raleway 1 Bold"/>
              <a:ea typeface="Raleway 1 Bold"/>
              <a:cs typeface="Raleway 1 Bold"/>
            </a:endParaRPr>
          </a:p>
          <a:p>
            <a:pPr algn="l">
              <a:lnSpc>
                <a:spcPts val="3540"/>
              </a:lnSpc>
            </a:pPr>
            <a:endParaRPr lang="en-US" sz="3000" b="1">
              <a:solidFill>
                <a:srgbClr val="EDEADF"/>
              </a:solidFill>
              <a:latin typeface="Raleway 1 Bold"/>
              <a:ea typeface="Raleway 1 Bold"/>
              <a:cs typeface="Raleway 1 Bold"/>
              <a:sym typeface="Raleway 1 Bold"/>
            </a:endParaRPr>
          </a:p>
          <a:p>
            <a:pPr algn="l">
              <a:lnSpc>
                <a:spcPts val="3540"/>
              </a:lnSpc>
            </a:pPr>
            <a:r>
              <a:rPr lang="en-US" sz="3000" b="1" dirty="0">
                <a:solidFill>
                  <a:srgbClr val="EDEADF"/>
                </a:solidFill>
                <a:latin typeface="Raleway 1 Bold"/>
                <a:ea typeface="Raleway 1 Bold"/>
                <a:cs typeface="Raleway 1 Bold"/>
                <a:sym typeface="Raleway 1 Bold"/>
              </a:rPr>
              <a:t>Communication: </a:t>
            </a:r>
            <a:r>
              <a:rPr lang="en-US" sz="3000" dirty="0">
                <a:solidFill>
                  <a:srgbClr val="EDEADF"/>
                </a:solidFill>
                <a:latin typeface="Raleway 1"/>
                <a:ea typeface="Raleway 1"/>
                <a:cs typeface="Raleway 1"/>
                <a:sym typeface="Raleway 1"/>
              </a:rPr>
              <a:t>Adjusting info shared between academic, community, and professional contexts</a:t>
            </a:r>
            <a:endParaRPr lang="en-US" sz="3000" dirty="0">
              <a:solidFill>
                <a:srgbClr val="EDEADF"/>
              </a:solidFill>
              <a:latin typeface="Raleway 1"/>
              <a:ea typeface="Raleway 1"/>
              <a:cs typeface="Raleway 1"/>
            </a:endParaRPr>
          </a:p>
          <a:p>
            <a:pPr algn="l">
              <a:lnSpc>
                <a:spcPts val="3540"/>
              </a:lnSpc>
            </a:pPr>
            <a:endParaRPr lang="en-US" sz="3000">
              <a:solidFill>
                <a:srgbClr val="EDEADF"/>
              </a:solidFill>
              <a:latin typeface="Raleway 1"/>
              <a:ea typeface="Raleway 1"/>
              <a:cs typeface="Raleway 1"/>
              <a:sym typeface="Raleway 1"/>
            </a:endParaRPr>
          </a:p>
          <a:p>
            <a:pPr algn="l">
              <a:lnSpc>
                <a:spcPts val="3540"/>
              </a:lnSpc>
            </a:pPr>
            <a:r>
              <a:rPr lang="en-US" sz="3000" b="1" dirty="0">
                <a:solidFill>
                  <a:srgbClr val="EDEADF"/>
                </a:solidFill>
                <a:latin typeface="Raleway 1 Bold"/>
                <a:ea typeface="Raleway 1 Bold"/>
                <a:cs typeface="Raleway 1 Bold"/>
                <a:sym typeface="Raleway 1 Bold"/>
              </a:rPr>
              <a:t>Context Awareness: </a:t>
            </a:r>
            <a:r>
              <a:rPr lang="en-US" sz="3000" dirty="0">
                <a:solidFill>
                  <a:srgbClr val="EDEADF"/>
                </a:solidFill>
                <a:latin typeface="Raleway 1"/>
                <a:ea typeface="Raleway 1"/>
                <a:cs typeface="Raleway 1"/>
                <a:sym typeface="Raleway 1"/>
              </a:rPr>
              <a:t>Recognizing appropriate behavior for different situations (lab work vs. community meetings vs. conferences)</a:t>
            </a:r>
            <a:endParaRPr lang="en-US" sz="3000" dirty="0">
              <a:solidFill>
                <a:srgbClr val="EDEADF"/>
              </a:solidFill>
              <a:latin typeface="Raleway 1"/>
              <a:ea typeface="Raleway 1"/>
              <a:cs typeface="Raleway 1"/>
            </a:endParaRPr>
          </a:p>
          <a:p>
            <a:pPr algn="l">
              <a:lnSpc>
                <a:spcPts val="3540"/>
              </a:lnSpc>
            </a:pPr>
            <a:endParaRPr lang="en-US" sz="3000">
              <a:solidFill>
                <a:srgbClr val="EDEADF"/>
              </a:solidFill>
              <a:latin typeface="Raleway 1"/>
              <a:ea typeface="Raleway 1"/>
              <a:cs typeface="Raleway 1"/>
              <a:sym typeface="Raleway 1"/>
            </a:endParaRPr>
          </a:p>
          <a:p>
            <a:pPr algn="l">
              <a:lnSpc>
                <a:spcPts val="3540"/>
              </a:lnSpc>
            </a:pPr>
            <a:r>
              <a:rPr lang="en-US" sz="3000" b="1" dirty="0">
                <a:solidFill>
                  <a:srgbClr val="EDEADF"/>
                </a:solidFill>
                <a:latin typeface="Raleway 1 Bold"/>
                <a:ea typeface="Raleway 1 Bold"/>
                <a:cs typeface="Raleway 1 Bold"/>
                <a:sym typeface="Raleway 1 Bold"/>
              </a:rPr>
              <a:t>Cultural Competence:</a:t>
            </a:r>
            <a:r>
              <a:rPr lang="en-US" sz="3000" dirty="0">
                <a:solidFill>
                  <a:srgbClr val="EDEADF"/>
                </a:solidFill>
                <a:latin typeface="Raleway 1"/>
                <a:ea typeface="Raleway 1"/>
                <a:cs typeface="Raleway 1"/>
                <a:sym typeface="Raleway 1"/>
              </a:rPr>
              <a:t> Working effectively across different cultural backgrounds</a:t>
            </a:r>
            <a:endParaRPr lang="en-US" sz="3000" dirty="0">
              <a:solidFill>
                <a:srgbClr val="EDEADF"/>
              </a:solidFill>
              <a:latin typeface="Raleway 1"/>
              <a:ea typeface="Raleway 1"/>
              <a:cs typeface="Raleway 1"/>
            </a:endParaRPr>
          </a:p>
          <a:p>
            <a:pPr algn="l">
              <a:lnSpc>
                <a:spcPts val="3540"/>
              </a:lnSpc>
            </a:pPr>
            <a:endParaRPr lang="en-US" sz="3000">
              <a:solidFill>
                <a:srgbClr val="EDEADF"/>
              </a:solidFill>
              <a:latin typeface="Raleway 1"/>
              <a:ea typeface="Raleway 1"/>
              <a:cs typeface="Raleway 1"/>
              <a:sym typeface="Raleway 1"/>
            </a:endParaRPr>
          </a:p>
          <a:p>
            <a:pPr algn="l">
              <a:lnSpc>
                <a:spcPts val="3540"/>
              </a:lnSpc>
            </a:pPr>
            <a:r>
              <a:rPr lang="en-US" sz="3000" b="1" dirty="0">
                <a:solidFill>
                  <a:srgbClr val="EDEADF"/>
                </a:solidFill>
                <a:latin typeface="Raleway 1 Bold"/>
                <a:ea typeface="Raleway 1 Bold"/>
                <a:cs typeface="Raleway 1 Bold"/>
                <a:sym typeface="Raleway 1 Bold"/>
              </a:rPr>
              <a:t>Flexibility: </a:t>
            </a:r>
            <a:r>
              <a:rPr lang="en-US" sz="3000" dirty="0">
                <a:solidFill>
                  <a:srgbClr val="EDEADF"/>
                </a:solidFill>
                <a:latin typeface="Raleway 1"/>
                <a:ea typeface="Raleway 1"/>
                <a:cs typeface="Raleway 1"/>
                <a:sym typeface="Raleway 1"/>
              </a:rPr>
              <a:t>Balancing practicality with professional presentation</a:t>
            </a:r>
            <a:endParaRPr lang="en-US" sz="3000" dirty="0">
              <a:solidFill>
                <a:srgbClr val="EDEADF"/>
              </a:solidFill>
              <a:latin typeface="Raleway 1"/>
              <a:ea typeface="Raleway 1"/>
              <a:cs typeface="Raleway 1"/>
            </a:endParaRPr>
          </a:p>
        </p:txBody>
      </p:sp>
      <p:sp>
        <p:nvSpPr>
          <p:cNvPr id="4" name="Freeform 4"/>
          <p:cNvSpPr/>
          <p:nvPr/>
        </p:nvSpPr>
        <p:spPr>
          <a:xfrm>
            <a:off x="641787" y="1973819"/>
            <a:ext cx="7315200" cy="91440"/>
          </a:xfrm>
          <a:custGeom>
            <a:avLst/>
            <a:gdLst/>
            <a:ahLst/>
            <a:cxnLst/>
            <a:rect l="l" t="t" r="r" b="b"/>
            <a:pathLst>
              <a:path w="7315200" h="91440">
                <a:moveTo>
                  <a:pt x="0" y="0"/>
                </a:moveTo>
                <a:lnTo>
                  <a:pt x="7315200" y="0"/>
                </a:lnTo>
                <a:lnTo>
                  <a:pt x="7315200" y="91440"/>
                </a:lnTo>
                <a:lnTo>
                  <a:pt x="0" y="914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641787" y="672703"/>
            <a:ext cx="8502213" cy="1346836"/>
          </a:xfrm>
          <a:prstGeom prst="rect">
            <a:avLst/>
          </a:prstGeom>
        </p:spPr>
        <p:txBody>
          <a:bodyPr lIns="0" tIns="0" rIns="0" bIns="0" rtlCol="0" anchor="t">
            <a:spAutoFit/>
          </a:bodyPr>
          <a:lstStyle/>
          <a:p>
            <a:pPr algn="l">
              <a:lnSpc>
                <a:spcPts val="5280"/>
              </a:lnSpc>
            </a:pPr>
            <a:r>
              <a:rPr lang="en-US" sz="4800">
                <a:solidFill>
                  <a:srgbClr val="DAE6E6"/>
                </a:solidFill>
                <a:latin typeface="Raleway Heavy"/>
                <a:ea typeface="Raleway Heavy"/>
                <a:cs typeface="Raleway Heavy"/>
                <a:sym typeface="Raleway Heavy"/>
              </a:rPr>
              <a:t>Bren Mindset - Being a “Professional”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sp>
        <p:nvSpPr>
          <p:cNvPr id="2" name="TextBox 2"/>
          <p:cNvSpPr txBox="1"/>
          <p:nvPr/>
        </p:nvSpPr>
        <p:spPr>
          <a:xfrm>
            <a:off x="4889153" y="4727257"/>
            <a:ext cx="8509695" cy="1342394"/>
          </a:xfrm>
          <a:prstGeom prst="rect">
            <a:avLst/>
          </a:prstGeom>
        </p:spPr>
        <p:txBody>
          <a:bodyPr lIns="0" tIns="0" rIns="0" bIns="0" rtlCol="0" anchor="t">
            <a:spAutoFit/>
          </a:bodyPr>
          <a:lstStyle/>
          <a:p>
            <a:pPr algn="ctr">
              <a:lnSpc>
                <a:spcPts val="11059"/>
              </a:lnSpc>
            </a:pPr>
            <a:r>
              <a:rPr lang="en-US" sz="7899" b="1">
                <a:solidFill>
                  <a:srgbClr val="EDEADF"/>
                </a:solidFill>
                <a:latin typeface="Open Sans 1 Bold"/>
                <a:ea typeface="Open Sans 1 Bold"/>
                <a:cs typeface="Open Sans 1 Bold"/>
                <a:sym typeface="Open Sans 1 Bold"/>
              </a:rPr>
              <a:t>Online Platforms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a:endParaRPr lang="en-US"/>
          </a:p>
        </p:txBody>
      </p:sp>
      <p:sp>
        <p:nvSpPr>
          <p:cNvPr id="3" name="TextBox 3"/>
          <p:cNvSpPr txBox="1"/>
          <p:nvPr/>
        </p:nvSpPr>
        <p:spPr>
          <a:xfrm>
            <a:off x="3443908" y="3825240"/>
            <a:ext cx="11400184" cy="2503170"/>
          </a:xfrm>
          <a:prstGeom prst="rect">
            <a:avLst/>
          </a:prstGeom>
        </p:spPr>
        <p:txBody>
          <a:bodyPr lIns="0" tIns="0" rIns="0" bIns="0" rtlCol="0" anchor="t">
            <a:spAutoFit/>
          </a:bodyPr>
          <a:lstStyle/>
          <a:p>
            <a:pPr algn="ctr">
              <a:lnSpc>
                <a:spcPts val="10080"/>
              </a:lnSpc>
            </a:pPr>
            <a:r>
              <a:rPr lang="en-US" sz="7200" u="sng">
                <a:solidFill>
                  <a:srgbClr val="FFFFFF"/>
                </a:solidFill>
                <a:latin typeface="Sanchez"/>
                <a:ea typeface="Sanchez"/>
                <a:cs typeface="Sanchez"/>
                <a:sym typeface="Sanchez"/>
                <a:hlinkClick r:id="rId3" tooltip="https://ucsbbren.my.site.com/s/find-alumni"/>
              </a:rPr>
              <a:t>Alumni &amp; Student Finder Demo</a:t>
            </a:r>
          </a:p>
        </p:txBody>
      </p:sp>
      <p:pic>
        <p:nvPicPr>
          <p:cNvPr id="4" name="Picture 4"/>
          <p:cNvPicPr>
            <a:picLocks noChangeAspect="1"/>
          </p:cNvPicPr>
          <p:nvPr/>
        </p:nvPicPr>
        <p:blipFill>
          <a:blip r:embed="rId4"/>
          <a:stretch>
            <a:fillRect/>
          </a:stretch>
        </p:blipFill>
        <p:spPr>
          <a:xfrm>
            <a:off x="14576816" y="6553510"/>
            <a:ext cx="3207311" cy="3207311"/>
          </a:xfrm>
          <a:prstGeom prst="rect">
            <a:avLst/>
          </a:prstGeom>
        </p:spPr>
      </p:pic>
      <p:sp>
        <p:nvSpPr>
          <p:cNvPr id="5" name="TextBox 5"/>
          <p:cNvSpPr txBox="1"/>
          <p:nvPr/>
        </p:nvSpPr>
        <p:spPr>
          <a:xfrm>
            <a:off x="10133898" y="8485006"/>
            <a:ext cx="4217856" cy="773294"/>
          </a:xfrm>
          <a:prstGeom prst="rect">
            <a:avLst/>
          </a:prstGeom>
        </p:spPr>
        <p:txBody>
          <a:bodyPr lIns="0" tIns="0" rIns="0" bIns="0" rtlCol="0" anchor="t">
            <a:spAutoFit/>
          </a:bodyPr>
          <a:lstStyle/>
          <a:p>
            <a:pPr algn="ctr">
              <a:lnSpc>
                <a:spcPts val="6354"/>
              </a:lnSpc>
              <a:spcBef>
                <a:spcPct val="0"/>
              </a:spcBef>
            </a:pPr>
            <a:r>
              <a:rPr lang="en-US" sz="4538">
                <a:solidFill>
                  <a:srgbClr val="FFFFFF"/>
                </a:solidFill>
                <a:latin typeface="Open Sans 2"/>
                <a:ea typeface="Open Sans 2"/>
                <a:cs typeface="Open Sans 2"/>
                <a:sym typeface="Open Sans 2"/>
              </a:rPr>
              <a:t>Follow along --&gt;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a:endParaRPr lang="en-US"/>
          </a:p>
        </p:txBody>
      </p:sp>
      <p:sp>
        <p:nvSpPr>
          <p:cNvPr id="3" name="TextBox 3"/>
          <p:cNvSpPr txBox="1"/>
          <p:nvPr/>
        </p:nvSpPr>
        <p:spPr>
          <a:xfrm>
            <a:off x="5757449" y="3205541"/>
            <a:ext cx="9127956" cy="2503170"/>
          </a:xfrm>
          <a:prstGeom prst="rect">
            <a:avLst/>
          </a:prstGeom>
        </p:spPr>
        <p:txBody>
          <a:bodyPr wrap="square" lIns="0" tIns="0" rIns="0" bIns="0" rtlCol="0" anchor="t">
            <a:spAutoFit/>
          </a:bodyPr>
          <a:lstStyle/>
          <a:p>
            <a:pPr algn="ctr">
              <a:lnSpc>
                <a:spcPts val="10080"/>
              </a:lnSpc>
            </a:pPr>
            <a:r>
              <a:rPr lang="en-US" sz="7200" u="sng" dirty="0">
                <a:solidFill>
                  <a:srgbClr val="003660"/>
                </a:solidFill>
                <a:latin typeface="Sanchez"/>
                <a:ea typeface="Sanchez"/>
                <a:cs typeface="Sanchez"/>
                <a:sym typeface="Sanchez"/>
                <a:hlinkClick r:id="rId3" tooltip="https://www.linkedin.com/school/brenucsb/people/"/>
              </a:rPr>
              <a:t>LinkedIn Alumni Tool Demo</a:t>
            </a:r>
            <a:endParaRPr lang="en-US" sz="7200" u="sng" dirty="0">
              <a:solidFill>
                <a:srgbClr val="003660"/>
              </a:solidFill>
              <a:latin typeface="Sanchez"/>
              <a:ea typeface="Sanchez"/>
              <a:cs typeface="Sanchez"/>
            </a:endParaRPr>
          </a:p>
        </p:txBody>
      </p:sp>
      <p:sp>
        <p:nvSpPr>
          <p:cNvPr id="4" name="TextBox 4"/>
          <p:cNvSpPr txBox="1"/>
          <p:nvPr/>
        </p:nvSpPr>
        <p:spPr>
          <a:xfrm>
            <a:off x="10133898" y="8485006"/>
            <a:ext cx="4217856" cy="773294"/>
          </a:xfrm>
          <a:prstGeom prst="rect">
            <a:avLst/>
          </a:prstGeom>
        </p:spPr>
        <p:txBody>
          <a:bodyPr lIns="0" tIns="0" rIns="0" bIns="0" rtlCol="0" anchor="t">
            <a:spAutoFit/>
          </a:bodyPr>
          <a:lstStyle/>
          <a:p>
            <a:pPr algn="ctr">
              <a:lnSpc>
                <a:spcPts val="6354"/>
              </a:lnSpc>
              <a:spcBef>
                <a:spcPct val="0"/>
              </a:spcBef>
            </a:pPr>
            <a:r>
              <a:rPr lang="en-US" sz="4538">
                <a:solidFill>
                  <a:srgbClr val="003660"/>
                </a:solidFill>
                <a:latin typeface="Open Sans 2"/>
                <a:ea typeface="Open Sans 2"/>
                <a:cs typeface="Open Sans 2"/>
                <a:sym typeface="Open Sans 2"/>
              </a:rPr>
              <a:t>Follow along --&gt;</a:t>
            </a:r>
          </a:p>
        </p:txBody>
      </p:sp>
      <p:pic>
        <p:nvPicPr>
          <p:cNvPr id="5" name="Picture 5"/>
          <p:cNvPicPr>
            <a:picLocks noChangeAspect="1"/>
          </p:cNvPicPr>
          <p:nvPr/>
        </p:nvPicPr>
        <p:blipFill>
          <a:blip r:embed="rId4"/>
          <a:stretch>
            <a:fillRect/>
          </a:stretch>
        </p:blipFill>
        <p:spPr>
          <a:xfrm>
            <a:off x="14472772" y="7152256"/>
            <a:ext cx="3039848" cy="3039848"/>
          </a:xfrm>
          <a:prstGeom prst="rect">
            <a:avLst/>
          </a:prstGeom>
        </p:spPr>
      </p:pic>
      <p:pic>
        <p:nvPicPr>
          <p:cNvPr id="6" name="Picture 5" descr="A screenshot of a cell phone&#10;&#10;AI-generated content may be incorrect.">
            <a:extLst>
              <a:ext uri="{FF2B5EF4-FFF2-40B4-BE49-F238E27FC236}">
                <a16:creationId xmlns:a16="http://schemas.microsoft.com/office/drawing/2014/main" id="{73336F5D-3799-89B8-1E01-8345AA6024E8}"/>
              </a:ext>
            </a:extLst>
          </p:cNvPr>
          <p:cNvPicPr>
            <a:picLocks noChangeAspect="1"/>
          </p:cNvPicPr>
          <p:nvPr/>
        </p:nvPicPr>
        <p:blipFill>
          <a:blip r:embed="rId5"/>
          <a:stretch>
            <a:fillRect/>
          </a:stretch>
        </p:blipFill>
        <p:spPr>
          <a:xfrm>
            <a:off x="723109" y="468217"/>
            <a:ext cx="4323867" cy="92128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DEADF"/>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682900"/>
            <a:chOff x="0" y="0"/>
            <a:chExt cx="4816593" cy="706607"/>
          </a:xfrm>
        </p:grpSpPr>
        <p:sp>
          <p:nvSpPr>
            <p:cNvPr id="3" name="Freeform 3"/>
            <p:cNvSpPr/>
            <p:nvPr/>
          </p:nvSpPr>
          <p:spPr>
            <a:xfrm>
              <a:off x="0" y="0"/>
              <a:ext cx="4816592" cy="706607"/>
            </a:xfrm>
            <a:custGeom>
              <a:avLst/>
              <a:gdLst/>
              <a:ahLst/>
              <a:cxnLst/>
              <a:rect l="l" t="t" r="r" b="b"/>
              <a:pathLst>
                <a:path w="4816592" h="706607">
                  <a:moveTo>
                    <a:pt x="0" y="0"/>
                  </a:moveTo>
                  <a:lnTo>
                    <a:pt x="4816592" y="0"/>
                  </a:lnTo>
                  <a:lnTo>
                    <a:pt x="4816592" y="706607"/>
                  </a:lnTo>
                  <a:lnTo>
                    <a:pt x="0" y="706607"/>
                  </a:lnTo>
                  <a:close/>
                </a:path>
              </a:pathLst>
            </a:custGeom>
            <a:solidFill>
              <a:srgbClr val="003660"/>
            </a:solidFill>
          </p:spPr>
          <p:txBody>
            <a:bodyPr/>
            <a:lstStyle/>
            <a:p>
              <a:endParaRPr lang="en-US"/>
            </a:p>
          </p:txBody>
        </p:sp>
        <p:sp>
          <p:nvSpPr>
            <p:cNvPr id="4" name="TextBox 4"/>
            <p:cNvSpPr txBox="1"/>
            <p:nvPr/>
          </p:nvSpPr>
          <p:spPr>
            <a:xfrm>
              <a:off x="0" y="-38100"/>
              <a:ext cx="4816593" cy="74470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28700" y="3611100"/>
            <a:ext cx="6309974" cy="5742450"/>
          </a:xfrm>
          <a:custGeom>
            <a:avLst/>
            <a:gdLst/>
            <a:ahLst/>
            <a:cxnLst/>
            <a:rect l="l" t="t" r="r" b="b"/>
            <a:pathLst>
              <a:path w="6309974" h="5742450">
                <a:moveTo>
                  <a:pt x="0" y="0"/>
                </a:moveTo>
                <a:lnTo>
                  <a:pt x="6309974" y="0"/>
                </a:lnTo>
                <a:lnTo>
                  <a:pt x="6309974" y="5742450"/>
                </a:lnTo>
                <a:lnTo>
                  <a:pt x="0" y="5742450"/>
                </a:lnTo>
                <a:lnTo>
                  <a:pt x="0" y="0"/>
                </a:lnTo>
                <a:close/>
              </a:path>
            </a:pathLst>
          </a:custGeom>
          <a:blipFill>
            <a:blip r:embed="rId2"/>
            <a:stretch>
              <a:fillRect l="-50028" t="-30391" r="-69662" b="-2681"/>
            </a:stretch>
          </a:blipFill>
        </p:spPr>
        <p:txBody>
          <a:bodyPr/>
          <a:lstStyle/>
          <a:p>
            <a:endParaRPr lang="en-US"/>
          </a:p>
        </p:txBody>
      </p:sp>
      <p:sp>
        <p:nvSpPr>
          <p:cNvPr id="6" name="TextBox 6"/>
          <p:cNvSpPr txBox="1"/>
          <p:nvPr/>
        </p:nvSpPr>
        <p:spPr>
          <a:xfrm>
            <a:off x="1028700" y="866775"/>
            <a:ext cx="16230600" cy="1010285"/>
          </a:xfrm>
          <a:prstGeom prst="rect">
            <a:avLst/>
          </a:prstGeom>
        </p:spPr>
        <p:txBody>
          <a:bodyPr lIns="0" tIns="0" rIns="0" bIns="0" rtlCol="0" anchor="t">
            <a:spAutoFit/>
          </a:bodyPr>
          <a:lstStyle/>
          <a:p>
            <a:pPr algn="l">
              <a:lnSpc>
                <a:spcPts val="7840"/>
              </a:lnSpc>
            </a:pPr>
            <a:r>
              <a:rPr lang="en-US" sz="5600">
                <a:solidFill>
                  <a:srgbClr val="DAE6E6"/>
                </a:solidFill>
                <a:latin typeface="Poppins"/>
                <a:ea typeface="Poppins"/>
                <a:cs typeface="Poppins"/>
                <a:sym typeface="Poppins"/>
              </a:rPr>
              <a:t>Why is LinkedIn important?</a:t>
            </a:r>
          </a:p>
        </p:txBody>
      </p:sp>
      <p:sp>
        <p:nvSpPr>
          <p:cNvPr id="7" name="TextBox 7"/>
          <p:cNvSpPr txBox="1"/>
          <p:nvPr/>
        </p:nvSpPr>
        <p:spPr>
          <a:xfrm>
            <a:off x="8508286" y="4230615"/>
            <a:ext cx="7340790" cy="4427220"/>
          </a:xfrm>
          <a:prstGeom prst="rect">
            <a:avLst/>
          </a:prstGeom>
        </p:spPr>
        <p:txBody>
          <a:bodyPr lIns="0" tIns="0" rIns="0" bIns="0" rtlCol="0" anchor="t">
            <a:spAutoFit/>
          </a:bodyPr>
          <a:lstStyle/>
          <a:p>
            <a:pPr marL="906780" lvl="1" indent="-453390" algn="l">
              <a:lnSpc>
                <a:spcPts val="5880"/>
              </a:lnSpc>
              <a:buFont typeface="Arial"/>
              <a:buChar char="•"/>
            </a:pPr>
            <a:r>
              <a:rPr lang="en-US" sz="4200">
                <a:solidFill>
                  <a:srgbClr val="003660"/>
                </a:solidFill>
                <a:latin typeface="Open Sans 2"/>
                <a:ea typeface="Open Sans 2"/>
                <a:cs typeface="Open Sans 2"/>
                <a:sym typeface="Open Sans 2"/>
              </a:rPr>
              <a:t>Recognition</a:t>
            </a:r>
          </a:p>
          <a:p>
            <a:pPr marL="906780" lvl="1" indent="-453390" algn="l">
              <a:lnSpc>
                <a:spcPts val="5880"/>
              </a:lnSpc>
              <a:buFont typeface="Arial"/>
              <a:buChar char="•"/>
            </a:pPr>
            <a:r>
              <a:rPr lang="en-US" sz="4200">
                <a:solidFill>
                  <a:srgbClr val="003660"/>
                </a:solidFill>
                <a:latin typeface="Open Sans 2"/>
                <a:ea typeface="Open Sans 2"/>
                <a:cs typeface="Open Sans 2"/>
                <a:sym typeface="Open Sans 2"/>
              </a:rPr>
              <a:t>Opportunities</a:t>
            </a:r>
          </a:p>
          <a:p>
            <a:pPr marL="906780" lvl="1" indent="-453390" algn="l">
              <a:lnSpc>
                <a:spcPts val="5880"/>
              </a:lnSpc>
              <a:buFont typeface="Arial"/>
              <a:buChar char="•"/>
            </a:pPr>
            <a:r>
              <a:rPr lang="en-US" sz="4200">
                <a:solidFill>
                  <a:srgbClr val="003660"/>
                </a:solidFill>
                <a:latin typeface="Open Sans 2"/>
                <a:ea typeface="Open Sans 2"/>
                <a:cs typeface="Open Sans 2"/>
                <a:sym typeface="Open Sans 2"/>
              </a:rPr>
              <a:t>Credibility</a:t>
            </a:r>
          </a:p>
          <a:p>
            <a:pPr marL="906780" lvl="1" indent="-453390" algn="l">
              <a:lnSpc>
                <a:spcPts val="5880"/>
              </a:lnSpc>
              <a:buFont typeface="Arial"/>
              <a:buChar char="•"/>
            </a:pPr>
            <a:r>
              <a:rPr lang="en-US" sz="4200">
                <a:solidFill>
                  <a:srgbClr val="003660"/>
                </a:solidFill>
                <a:latin typeface="Open Sans 2"/>
                <a:ea typeface="Open Sans 2"/>
                <a:cs typeface="Open Sans 2"/>
                <a:sym typeface="Open Sans 2"/>
              </a:rPr>
              <a:t>Allows you to define and tell your story</a:t>
            </a:r>
          </a:p>
          <a:p>
            <a:pPr marL="906780" lvl="1" indent="-453390" algn="l">
              <a:lnSpc>
                <a:spcPts val="5880"/>
              </a:lnSpc>
              <a:buFont typeface="Arial"/>
              <a:buChar char="•"/>
            </a:pPr>
            <a:r>
              <a:rPr lang="en-US" sz="4200">
                <a:solidFill>
                  <a:srgbClr val="003660"/>
                </a:solidFill>
                <a:latin typeface="Open Sans 2"/>
                <a:ea typeface="Open Sans 2"/>
                <a:cs typeface="Open Sans 2"/>
                <a:sym typeface="Open Sans 2"/>
              </a:rPr>
              <a:t>Showcases your brand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2" name="AutoShape 2"/>
          <p:cNvSpPr/>
          <p:nvPr/>
        </p:nvSpPr>
        <p:spPr>
          <a:xfrm>
            <a:off x="1028700" y="1790816"/>
            <a:ext cx="6764039" cy="59768"/>
          </a:xfrm>
          <a:prstGeom prst="rect">
            <a:avLst/>
          </a:prstGeom>
          <a:solidFill>
            <a:srgbClr val="55A51C"/>
          </a:solidFill>
        </p:spPr>
        <p:txBody>
          <a:bodyPr/>
          <a:lstStyle/>
          <a:p>
            <a:endParaRPr lang="en-US"/>
          </a:p>
        </p:txBody>
      </p:sp>
      <p:grpSp>
        <p:nvGrpSpPr>
          <p:cNvPr id="3" name="Group 3"/>
          <p:cNvGrpSpPr/>
          <p:nvPr/>
        </p:nvGrpSpPr>
        <p:grpSpPr>
          <a:xfrm>
            <a:off x="936698" y="7397637"/>
            <a:ext cx="10534382" cy="1950609"/>
            <a:chOff x="0" y="0"/>
            <a:chExt cx="2774487" cy="513741"/>
          </a:xfrm>
        </p:grpSpPr>
        <p:sp>
          <p:nvSpPr>
            <p:cNvPr id="4" name="Freeform 4"/>
            <p:cNvSpPr/>
            <p:nvPr/>
          </p:nvSpPr>
          <p:spPr>
            <a:xfrm>
              <a:off x="0" y="0"/>
              <a:ext cx="2774487" cy="513741"/>
            </a:xfrm>
            <a:custGeom>
              <a:avLst/>
              <a:gdLst/>
              <a:ahLst/>
              <a:cxnLst/>
              <a:rect l="l" t="t" r="r" b="b"/>
              <a:pathLst>
                <a:path w="2774487" h="513741">
                  <a:moveTo>
                    <a:pt x="0" y="0"/>
                  </a:moveTo>
                  <a:lnTo>
                    <a:pt x="2774487" y="0"/>
                  </a:lnTo>
                  <a:lnTo>
                    <a:pt x="2774487" y="513741"/>
                  </a:lnTo>
                  <a:lnTo>
                    <a:pt x="0" y="513741"/>
                  </a:lnTo>
                  <a:close/>
                </a:path>
              </a:pathLst>
            </a:custGeom>
            <a:solidFill>
              <a:srgbClr val="C8ECF7"/>
            </a:solidFill>
          </p:spPr>
          <p:txBody>
            <a:bodyPr/>
            <a:lstStyle/>
            <a:p>
              <a:endParaRPr lang="en-US"/>
            </a:p>
          </p:txBody>
        </p:sp>
        <p:sp>
          <p:nvSpPr>
            <p:cNvPr id="5" name="TextBox 5"/>
            <p:cNvSpPr txBox="1"/>
            <p:nvPr/>
          </p:nvSpPr>
          <p:spPr>
            <a:xfrm>
              <a:off x="0" y="-38100"/>
              <a:ext cx="2774487" cy="55184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28700" y="2487859"/>
            <a:ext cx="16598383" cy="6728460"/>
          </a:xfrm>
          <a:prstGeom prst="rect">
            <a:avLst/>
          </a:prstGeom>
        </p:spPr>
        <p:txBody>
          <a:bodyPr lIns="0" tIns="0" rIns="0" bIns="0" rtlCol="0" anchor="t">
            <a:spAutoFit/>
          </a:bodyPr>
          <a:lstStyle/>
          <a:p>
            <a:pPr algn="l">
              <a:lnSpc>
                <a:spcPts val="3360"/>
              </a:lnSpc>
            </a:pPr>
            <a:r>
              <a:rPr lang="en-US" sz="3200" b="1" spc="160">
                <a:solidFill>
                  <a:srgbClr val="55A51C"/>
                </a:solidFill>
                <a:latin typeface="Raleway 1 Bold"/>
                <a:ea typeface="Raleway 1 Bold"/>
                <a:cs typeface="Raleway 1 Bold"/>
                <a:sym typeface="Raleway 1 Bold"/>
              </a:rPr>
              <a:t>Some Things to Start With:</a:t>
            </a:r>
          </a:p>
          <a:p>
            <a:pPr marL="690881" lvl="1" indent="-345440" algn="l">
              <a:lnSpc>
                <a:spcPts val="3360"/>
              </a:lnSpc>
              <a:buAutoNum type="arabicPeriod"/>
            </a:pPr>
            <a:r>
              <a:rPr lang="en-US" sz="3200" spc="160">
                <a:solidFill>
                  <a:srgbClr val="005ABB"/>
                </a:solidFill>
                <a:latin typeface="Raleway 1"/>
                <a:ea typeface="Raleway 1"/>
                <a:cs typeface="Raleway 1"/>
                <a:sym typeface="Raleway 1"/>
              </a:rPr>
              <a:t>Customize your profile URL</a:t>
            </a:r>
          </a:p>
          <a:p>
            <a:pPr marL="690881" lvl="1" indent="-345440" algn="l">
              <a:lnSpc>
                <a:spcPts val="3360"/>
              </a:lnSpc>
              <a:buAutoNum type="arabicPeriod"/>
            </a:pPr>
            <a:r>
              <a:rPr lang="en-US" sz="3200" spc="160">
                <a:solidFill>
                  <a:srgbClr val="005ABB"/>
                </a:solidFill>
                <a:latin typeface="Raleway 1"/>
                <a:ea typeface="Raleway 1"/>
                <a:cs typeface="Raleway 1"/>
                <a:sym typeface="Raleway 1"/>
              </a:rPr>
              <a:t>Add profile and background photos if you’re comfortable doing so</a:t>
            </a:r>
          </a:p>
          <a:p>
            <a:pPr marL="690881" lvl="1" indent="-345440" algn="l">
              <a:lnSpc>
                <a:spcPts val="3360"/>
              </a:lnSpc>
              <a:buAutoNum type="arabicPeriod"/>
            </a:pPr>
            <a:r>
              <a:rPr lang="en-US" sz="3200" spc="160">
                <a:solidFill>
                  <a:srgbClr val="005ABB"/>
                </a:solidFill>
                <a:latin typeface="Raleway 1"/>
                <a:ea typeface="Raleway 1"/>
                <a:cs typeface="Raleway 1"/>
                <a:sym typeface="Raleway 1"/>
              </a:rPr>
              <a:t>Complete these main sections:</a:t>
            </a:r>
          </a:p>
          <a:p>
            <a:pPr marL="1381761" lvl="2" indent="-460587" algn="l">
              <a:lnSpc>
                <a:spcPts val="3360"/>
              </a:lnSpc>
              <a:buAutoNum type="alphaLcPeriod"/>
            </a:pPr>
            <a:r>
              <a:rPr lang="en-US" sz="3200" spc="160">
                <a:solidFill>
                  <a:srgbClr val="005ABB"/>
                </a:solidFill>
                <a:latin typeface="Raleway 1"/>
                <a:ea typeface="Raleway 1"/>
                <a:cs typeface="Raleway 1"/>
                <a:sym typeface="Raleway 1"/>
              </a:rPr>
              <a:t>Education</a:t>
            </a:r>
          </a:p>
          <a:p>
            <a:pPr marL="1381761" lvl="2" indent="-460587" algn="l">
              <a:lnSpc>
                <a:spcPts val="3360"/>
              </a:lnSpc>
              <a:buAutoNum type="alphaLcPeriod"/>
            </a:pPr>
            <a:r>
              <a:rPr lang="en-US" sz="3200" spc="160">
                <a:solidFill>
                  <a:srgbClr val="005ABB"/>
                </a:solidFill>
                <a:latin typeface="Raleway 1"/>
                <a:ea typeface="Raleway 1"/>
                <a:cs typeface="Raleway 1"/>
                <a:sym typeface="Raleway 1"/>
              </a:rPr>
              <a:t>Headline</a:t>
            </a:r>
          </a:p>
          <a:p>
            <a:pPr marL="1381761" lvl="2" indent="-460587" algn="l">
              <a:lnSpc>
                <a:spcPts val="3360"/>
              </a:lnSpc>
              <a:buAutoNum type="alphaLcPeriod"/>
            </a:pPr>
            <a:r>
              <a:rPr lang="en-US" sz="3200" spc="160">
                <a:solidFill>
                  <a:srgbClr val="005ABB"/>
                </a:solidFill>
                <a:latin typeface="Raleway 1"/>
                <a:ea typeface="Raleway 1"/>
                <a:cs typeface="Raleway 1"/>
                <a:sym typeface="Raleway 1"/>
              </a:rPr>
              <a:t>About</a:t>
            </a:r>
          </a:p>
          <a:p>
            <a:pPr marL="1381761" lvl="2" indent="-460587" algn="l">
              <a:lnSpc>
                <a:spcPts val="3360"/>
              </a:lnSpc>
              <a:buAutoNum type="alphaLcPeriod"/>
            </a:pPr>
            <a:r>
              <a:rPr lang="en-US" sz="3200" spc="160">
                <a:solidFill>
                  <a:srgbClr val="005ABB"/>
                </a:solidFill>
                <a:latin typeface="Raleway 1"/>
                <a:ea typeface="Raleway 1"/>
                <a:cs typeface="Raleway 1"/>
                <a:sym typeface="Raleway 1"/>
              </a:rPr>
              <a:t>Experience</a:t>
            </a:r>
          </a:p>
          <a:p>
            <a:pPr marL="1381761" lvl="2" indent="-460587" algn="l">
              <a:lnSpc>
                <a:spcPts val="3360"/>
              </a:lnSpc>
              <a:buAutoNum type="alphaLcPeriod"/>
            </a:pPr>
            <a:r>
              <a:rPr lang="en-US" sz="3200" spc="160">
                <a:solidFill>
                  <a:srgbClr val="005ABB"/>
                </a:solidFill>
                <a:latin typeface="Raleway 1"/>
                <a:ea typeface="Raleway 1"/>
                <a:cs typeface="Raleway 1"/>
                <a:sym typeface="Raleway 1"/>
              </a:rPr>
              <a:t>Skills</a:t>
            </a:r>
          </a:p>
          <a:p>
            <a:pPr algn="l">
              <a:lnSpc>
                <a:spcPts val="3360"/>
              </a:lnSpc>
            </a:pPr>
            <a:endParaRPr lang="en-US" sz="3200" spc="160">
              <a:solidFill>
                <a:srgbClr val="005ABB"/>
              </a:solidFill>
              <a:latin typeface="Raleway 1"/>
              <a:ea typeface="Raleway 1"/>
              <a:cs typeface="Raleway 1"/>
              <a:sym typeface="Raleway 1"/>
            </a:endParaRPr>
          </a:p>
          <a:p>
            <a:pPr algn="l">
              <a:lnSpc>
                <a:spcPts val="3360"/>
              </a:lnSpc>
            </a:pPr>
            <a:r>
              <a:rPr lang="en-US" sz="3200" b="1" spc="160">
                <a:solidFill>
                  <a:srgbClr val="55A51C"/>
                </a:solidFill>
                <a:latin typeface="Raleway 1 Bold"/>
                <a:ea typeface="Raleway 1 Bold"/>
                <a:cs typeface="Raleway 1 Bold"/>
                <a:sym typeface="Raleway 1 Bold"/>
              </a:rPr>
              <a:t>Optional:</a:t>
            </a:r>
            <a:r>
              <a:rPr lang="en-US" sz="3200" b="1" spc="160">
                <a:solidFill>
                  <a:srgbClr val="005ABB"/>
                </a:solidFill>
                <a:latin typeface="Raleway 1 Bold"/>
                <a:ea typeface="Raleway 1 Bold"/>
                <a:cs typeface="Raleway 1 Bold"/>
                <a:sym typeface="Raleway 1 Bold"/>
              </a:rPr>
              <a:t> </a:t>
            </a:r>
            <a:r>
              <a:rPr lang="en-US" sz="3200" spc="160">
                <a:solidFill>
                  <a:srgbClr val="005ABB"/>
                </a:solidFill>
                <a:latin typeface="Raleway 1"/>
                <a:ea typeface="Raleway 1"/>
                <a:cs typeface="Raleway 1"/>
                <a:sym typeface="Raleway 1"/>
              </a:rPr>
              <a:t>Consider adding projects if applicable</a:t>
            </a:r>
          </a:p>
          <a:p>
            <a:pPr algn="l">
              <a:lnSpc>
                <a:spcPts val="3360"/>
              </a:lnSpc>
            </a:pPr>
            <a:endParaRPr lang="en-US" sz="3200" spc="160">
              <a:solidFill>
                <a:srgbClr val="005ABB"/>
              </a:solidFill>
              <a:latin typeface="Raleway 1"/>
              <a:ea typeface="Raleway 1"/>
              <a:cs typeface="Raleway 1"/>
              <a:sym typeface="Raleway 1"/>
            </a:endParaRPr>
          </a:p>
          <a:p>
            <a:pPr algn="l">
              <a:lnSpc>
                <a:spcPts val="3360"/>
              </a:lnSpc>
            </a:pPr>
            <a:r>
              <a:rPr lang="en-US" sz="3200" b="1" spc="160">
                <a:solidFill>
                  <a:srgbClr val="005ABB"/>
                </a:solidFill>
                <a:latin typeface="Raleway 1 Bold"/>
                <a:ea typeface="Raleway 1 Bold"/>
                <a:cs typeface="Raleway 1 Bold"/>
                <a:sym typeface="Raleway 1 Bold"/>
              </a:rPr>
              <a:t>Resources to Learn More:</a:t>
            </a:r>
          </a:p>
          <a:p>
            <a:pPr algn="l">
              <a:lnSpc>
                <a:spcPts val="3360"/>
              </a:lnSpc>
            </a:pPr>
            <a:endParaRPr lang="en-US" sz="3200" b="1" spc="160">
              <a:solidFill>
                <a:srgbClr val="005ABB"/>
              </a:solidFill>
              <a:latin typeface="Raleway 1 Bold"/>
              <a:ea typeface="Raleway 1 Bold"/>
              <a:cs typeface="Raleway 1 Bold"/>
              <a:sym typeface="Raleway 1 Bold"/>
            </a:endParaRPr>
          </a:p>
          <a:p>
            <a:pPr algn="l">
              <a:lnSpc>
                <a:spcPts val="3360"/>
              </a:lnSpc>
            </a:pPr>
            <a:r>
              <a:rPr lang="en-US" sz="3200" u="sng" spc="160">
                <a:solidFill>
                  <a:srgbClr val="0104FF"/>
                </a:solidFill>
                <a:latin typeface="Raleway 1"/>
                <a:ea typeface="Raleway 1"/>
                <a:cs typeface="Raleway 1"/>
                <a:sym typeface="Raleway 1"/>
                <a:hlinkClick r:id="rId2" tooltip="https://www.linkedin.com/learning/learning-linkedin-2021/get-started-with-linkedin"/>
              </a:rPr>
              <a:t>Free Learning LinkedIn course</a:t>
            </a:r>
          </a:p>
          <a:p>
            <a:pPr algn="l">
              <a:lnSpc>
                <a:spcPts val="3360"/>
              </a:lnSpc>
            </a:pPr>
            <a:r>
              <a:rPr lang="en-US" sz="3200" u="sng" spc="160">
                <a:solidFill>
                  <a:srgbClr val="0104FF"/>
                </a:solidFill>
                <a:latin typeface="Raleway 1"/>
                <a:ea typeface="Raleway 1"/>
                <a:cs typeface="Raleway 1"/>
                <a:sym typeface="Raleway 1"/>
                <a:hlinkClick r:id="rId3" tooltip="https://brenconnect.bren.ucsb.edu/s/article/LinkedIn-101-How-to-Build-Your-Profile-Grow-Your-Network-and-Use-LinkedIn-for-Your-Job-Internship-Search"/>
              </a:rPr>
              <a:t>LinkedIn 101 article</a:t>
            </a:r>
            <a:r>
              <a:rPr lang="en-US" sz="3200" spc="160">
                <a:solidFill>
                  <a:srgbClr val="005ABB"/>
                </a:solidFill>
                <a:latin typeface="Raleway 1"/>
                <a:ea typeface="Raleway 1"/>
                <a:cs typeface="Raleway 1"/>
                <a:sym typeface="Raleway 1"/>
              </a:rPr>
              <a:t> from us on BrenConnect! 🙂 </a:t>
            </a:r>
          </a:p>
        </p:txBody>
      </p:sp>
      <p:sp>
        <p:nvSpPr>
          <p:cNvPr id="7" name="TextBox 7"/>
          <p:cNvSpPr txBox="1"/>
          <p:nvPr/>
        </p:nvSpPr>
        <p:spPr>
          <a:xfrm>
            <a:off x="1028700" y="891021"/>
            <a:ext cx="17041156" cy="804545"/>
          </a:xfrm>
          <a:prstGeom prst="rect">
            <a:avLst/>
          </a:prstGeom>
        </p:spPr>
        <p:txBody>
          <a:bodyPr lIns="0" tIns="0" rIns="0" bIns="0" rtlCol="0" anchor="t">
            <a:spAutoFit/>
          </a:bodyPr>
          <a:lstStyle/>
          <a:p>
            <a:pPr algn="l">
              <a:lnSpc>
                <a:spcPts val="6160"/>
              </a:lnSpc>
            </a:pPr>
            <a:r>
              <a:rPr lang="en-US" sz="5600" b="1">
                <a:solidFill>
                  <a:srgbClr val="55A51C"/>
                </a:solidFill>
                <a:latin typeface="Raleway 1 Bold"/>
                <a:ea typeface="Raleway 1 Bold"/>
                <a:cs typeface="Raleway 1 Bold"/>
                <a:sym typeface="Raleway 1 Bold"/>
              </a:rPr>
              <a:t>QUICK LINKEDIN PROFILE TIPS</a:t>
            </a:r>
          </a:p>
        </p:txBody>
      </p:sp>
      <p:sp>
        <p:nvSpPr>
          <p:cNvPr id="8" name="Freeform 8"/>
          <p:cNvSpPr/>
          <p:nvPr/>
        </p:nvSpPr>
        <p:spPr>
          <a:xfrm>
            <a:off x="13365770" y="3983394"/>
            <a:ext cx="4166741" cy="5364852"/>
          </a:xfrm>
          <a:custGeom>
            <a:avLst/>
            <a:gdLst/>
            <a:ahLst/>
            <a:cxnLst/>
            <a:rect l="l" t="t" r="r" b="b"/>
            <a:pathLst>
              <a:path w="4166741" h="5364852">
                <a:moveTo>
                  <a:pt x="0" y="0"/>
                </a:moveTo>
                <a:lnTo>
                  <a:pt x="4166741" y="0"/>
                </a:lnTo>
                <a:lnTo>
                  <a:pt x="4166741" y="5364852"/>
                </a:lnTo>
                <a:lnTo>
                  <a:pt x="0" y="5364852"/>
                </a:lnTo>
                <a:lnTo>
                  <a:pt x="0" y="0"/>
                </a:lnTo>
                <a:close/>
              </a:path>
            </a:pathLst>
          </a:custGeom>
          <a:blipFill>
            <a:blip r:embed="rId4"/>
            <a:stretch>
              <a:fillRect l="-1232"/>
            </a:stretch>
          </a:blipFill>
          <a:ln w="19050" cap="sq">
            <a:solidFill>
              <a:srgbClr val="04859B"/>
            </a:solidFill>
            <a:prstDash val="solid"/>
            <a:miter/>
          </a:ln>
        </p:spPr>
        <p:txBody>
          <a:bodyPr/>
          <a:lstStyle/>
          <a:p>
            <a:endParaRPr lang="en-US"/>
          </a:p>
        </p:txBody>
      </p:sp>
      <p:pic>
        <p:nvPicPr>
          <p:cNvPr id="9" name="Picture 8" descr="A blue circle with white letters&#10;&#10;AI-generated content may be incorrect.">
            <a:extLst>
              <a:ext uri="{FF2B5EF4-FFF2-40B4-BE49-F238E27FC236}">
                <a16:creationId xmlns:a16="http://schemas.microsoft.com/office/drawing/2014/main" id="{29EDC2BF-B87E-72EA-D7B1-605F14605023}"/>
              </a:ext>
            </a:extLst>
          </p:cNvPr>
          <p:cNvPicPr>
            <a:picLocks noChangeAspect="1"/>
          </p:cNvPicPr>
          <p:nvPr/>
        </p:nvPicPr>
        <p:blipFill>
          <a:blip r:embed="rId5"/>
          <a:stretch>
            <a:fillRect/>
          </a:stretch>
        </p:blipFill>
        <p:spPr>
          <a:xfrm>
            <a:off x="8148636" y="7391399"/>
            <a:ext cx="1390651" cy="137636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DEADF"/>
        </a:solidFill>
        <a:effectLst/>
      </p:bgPr>
    </p:bg>
    <p:spTree>
      <p:nvGrpSpPr>
        <p:cNvPr id="1" name=""/>
        <p:cNvGrpSpPr/>
        <p:nvPr/>
      </p:nvGrpSpPr>
      <p:grpSpPr>
        <a:xfrm>
          <a:off x="0" y="0"/>
          <a:ext cx="0" cy="0"/>
          <a:chOff x="0" y="0"/>
          <a:chExt cx="0" cy="0"/>
        </a:xfrm>
      </p:grpSpPr>
      <p:sp>
        <p:nvSpPr>
          <p:cNvPr id="2" name="TextBox 2"/>
          <p:cNvSpPr txBox="1"/>
          <p:nvPr/>
        </p:nvSpPr>
        <p:spPr>
          <a:xfrm>
            <a:off x="1028700" y="3189439"/>
            <a:ext cx="16230600" cy="5080635"/>
          </a:xfrm>
          <a:prstGeom prst="rect">
            <a:avLst/>
          </a:prstGeom>
        </p:spPr>
        <p:txBody>
          <a:bodyPr lIns="0" tIns="0" rIns="0" bIns="0" rtlCol="0" anchor="t">
            <a:spAutoFit/>
          </a:bodyPr>
          <a:lstStyle/>
          <a:p>
            <a:pPr marL="777240" lvl="1" indent="-388620" algn="l">
              <a:lnSpc>
                <a:spcPts val="5040"/>
              </a:lnSpc>
              <a:buFont typeface="Arial"/>
              <a:buChar char="•"/>
            </a:pPr>
            <a:r>
              <a:rPr lang="en-US" sz="3600" b="1">
                <a:solidFill>
                  <a:srgbClr val="003660"/>
                </a:solidFill>
                <a:latin typeface="Open Sans 2 Bold"/>
                <a:ea typeface="Open Sans 2 Bold"/>
                <a:cs typeface="Open Sans 2 Bold"/>
                <a:sym typeface="Open Sans 2 Bold"/>
              </a:rPr>
              <a:t>Write in the first person narrative</a:t>
            </a:r>
          </a:p>
          <a:p>
            <a:pPr marL="1554480" lvl="2" indent="-518160" algn="l">
              <a:lnSpc>
                <a:spcPts val="5040"/>
              </a:lnSpc>
              <a:buFont typeface="Arial"/>
              <a:buChar char="⚬"/>
            </a:pPr>
            <a:r>
              <a:rPr lang="en-US" sz="3600">
                <a:solidFill>
                  <a:srgbClr val="003660"/>
                </a:solidFill>
                <a:latin typeface="Open Sans 2"/>
                <a:ea typeface="Open Sans 2"/>
                <a:cs typeface="Open Sans 2"/>
                <a:sym typeface="Open Sans 2"/>
              </a:rPr>
              <a:t>Your career story is more authentic when it is told by YOU!</a:t>
            </a:r>
          </a:p>
          <a:p>
            <a:pPr marL="777240" lvl="1" indent="-388620" algn="l">
              <a:lnSpc>
                <a:spcPts val="5040"/>
              </a:lnSpc>
              <a:buFont typeface="Arial"/>
              <a:buChar char="•"/>
            </a:pPr>
            <a:r>
              <a:rPr lang="en-US" sz="3600" b="1">
                <a:solidFill>
                  <a:srgbClr val="003660"/>
                </a:solidFill>
                <a:latin typeface="Open Sans 2 Bold"/>
                <a:ea typeface="Open Sans 2 Bold"/>
                <a:cs typeface="Open Sans 2 Bold"/>
                <a:sym typeface="Open Sans 2 Bold"/>
              </a:rPr>
              <a:t>Use short-concise paragraphs</a:t>
            </a:r>
          </a:p>
          <a:p>
            <a:pPr marL="1554480" lvl="2" indent="-518160" algn="l">
              <a:lnSpc>
                <a:spcPts val="5040"/>
              </a:lnSpc>
              <a:buFont typeface="Arial"/>
              <a:buChar char="⚬"/>
            </a:pPr>
            <a:r>
              <a:rPr lang="en-US" sz="3600">
                <a:solidFill>
                  <a:srgbClr val="003660"/>
                </a:solidFill>
                <a:latin typeface="Open Sans 2"/>
                <a:ea typeface="Open Sans 2"/>
                <a:cs typeface="Open Sans 2"/>
                <a:sym typeface="Open Sans 2"/>
              </a:rPr>
              <a:t>Highlight your work, expertise, and IMPACT!</a:t>
            </a:r>
          </a:p>
          <a:p>
            <a:pPr marL="777240" lvl="1" indent="-388620" algn="l">
              <a:lnSpc>
                <a:spcPts val="5040"/>
              </a:lnSpc>
              <a:buFont typeface="Arial"/>
              <a:buChar char="•"/>
            </a:pPr>
            <a:r>
              <a:rPr lang="en-US" sz="3600" b="1">
                <a:solidFill>
                  <a:srgbClr val="003660"/>
                </a:solidFill>
                <a:latin typeface="Open Sans 2 Bold"/>
                <a:ea typeface="Open Sans 2 Bold"/>
                <a:cs typeface="Open Sans 2 Bold"/>
                <a:sym typeface="Open Sans 2 Bold"/>
              </a:rPr>
              <a:t>Reserve bullet points for key skills, accomplishments, and results</a:t>
            </a:r>
          </a:p>
          <a:p>
            <a:pPr marL="1554480" lvl="2" indent="-518160" algn="l">
              <a:lnSpc>
                <a:spcPts val="5040"/>
              </a:lnSpc>
              <a:buFont typeface="Arial"/>
              <a:buChar char="⚬"/>
            </a:pPr>
            <a:r>
              <a:rPr lang="en-US" sz="3600">
                <a:solidFill>
                  <a:srgbClr val="003660"/>
                </a:solidFill>
                <a:latin typeface="Open Sans 2"/>
                <a:ea typeface="Open Sans 2"/>
                <a:cs typeface="Open Sans 2"/>
                <a:sym typeface="Open Sans 2"/>
              </a:rPr>
              <a:t>Easier for the reader</a:t>
            </a:r>
          </a:p>
          <a:p>
            <a:pPr marL="777240" lvl="1" indent="-388620" algn="l">
              <a:lnSpc>
                <a:spcPts val="5040"/>
              </a:lnSpc>
              <a:buFont typeface="Arial"/>
              <a:buChar char="•"/>
            </a:pPr>
            <a:r>
              <a:rPr lang="en-US" sz="3600">
                <a:solidFill>
                  <a:srgbClr val="003660"/>
                </a:solidFill>
                <a:latin typeface="Open Sans 2"/>
                <a:ea typeface="Open Sans 2"/>
                <a:cs typeface="Open Sans 2"/>
                <a:sym typeface="Open Sans 2"/>
              </a:rPr>
              <a:t>When making changes, use the toggle switch to share or not share edits with your community</a:t>
            </a:r>
          </a:p>
        </p:txBody>
      </p:sp>
      <p:grpSp>
        <p:nvGrpSpPr>
          <p:cNvPr id="3" name="Group 3"/>
          <p:cNvGrpSpPr/>
          <p:nvPr/>
        </p:nvGrpSpPr>
        <p:grpSpPr>
          <a:xfrm>
            <a:off x="0" y="0"/>
            <a:ext cx="18288000" cy="2682900"/>
            <a:chOff x="0" y="0"/>
            <a:chExt cx="4816593" cy="706607"/>
          </a:xfrm>
        </p:grpSpPr>
        <p:sp>
          <p:nvSpPr>
            <p:cNvPr id="4" name="Freeform 4"/>
            <p:cNvSpPr/>
            <p:nvPr/>
          </p:nvSpPr>
          <p:spPr>
            <a:xfrm>
              <a:off x="0" y="0"/>
              <a:ext cx="4816592" cy="706607"/>
            </a:xfrm>
            <a:custGeom>
              <a:avLst/>
              <a:gdLst/>
              <a:ahLst/>
              <a:cxnLst/>
              <a:rect l="l" t="t" r="r" b="b"/>
              <a:pathLst>
                <a:path w="4816592" h="706607">
                  <a:moveTo>
                    <a:pt x="0" y="0"/>
                  </a:moveTo>
                  <a:lnTo>
                    <a:pt x="4816592" y="0"/>
                  </a:lnTo>
                  <a:lnTo>
                    <a:pt x="4816592" y="706607"/>
                  </a:lnTo>
                  <a:lnTo>
                    <a:pt x="0" y="706607"/>
                  </a:lnTo>
                  <a:close/>
                </a:path>
              </a:pathLst>
            </a:custGeom>
            <a:solidFill>
              <a:srgbClr val="003660"/>
            </a:solidFill>
          </p:spPr>
          <p:txBody>
            <a:bodyPr/>
            <a:lstStyle/>
            <a:p>
              <a:endParaRPr lang="en-US"/>
            </a:p>
          </p:txBody>
        </p:sp>
        <p:sp>
          <p:nvSpPr>
            <p:cNvPr id="5" name="TextBox 5"/>
            <p:cNvSpPr txBox="1"/>
            <p:nvPr/>
          </p:nvSpPr>
          <p:spPr>
            <a:xfrm>
              <a:off x="0" y="-38100"/>
              <a:ext cx="4816593" cy="74470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28700" y="866775"/>
            <a:ext cx="16230600" cy="1010285"/>
          </a:xfrm>
          <a:prstGeom prst="rect">
            <a:avLst/>
          </a:prstGeom>
        </p:spPr>
        <p:txBody>
          <a:bodyPr lIns="0" tIns="0" rIns="0" bIns="0" rtlCol="0" anchor="t">
            <a:spAutoFit/>
          </a:bodyPr>
          <a:lstStyle/>
          <a:p>
            <a:pPr algn="l">
              <a:lnSpc>
                <a:spcPts val="7840"/>
              </a:lnSpc>
            </a:pPr>
            <a:r>
              <a:rPr lang="en-US" sz="5600">
                <a:solidFill>
                  <a:srgbClr val="DAE6E6"/>
                </a:solidFill>
                <a:latin typeface="Poppins"/>
                <a:ea typeface="Poppins"/>
                <a:cs typeface="Poppins"/>
                <a:sym typeface="Poppins"/>
              </a:rPr>
              <a:t>How to Use Both Effectively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sp>
        <p:nvSpPr>
          <p:cNvPr id="2" name="TextBox 2"/>
          <p:cNvSpPr txBox="1"/>
          <p:nvPr/>
        </p:nvSpPr>
        <p:spPr>
          <a:xfrm>
            <a:off x="6878538" y="4727257"/>
            <a:ext cx="4530923" cy="1342394"/>
          </a:xfrm>
          <a:prstGeom prst="rect">
            <a:avLst/>
          </a:prstGeom>
        </p:spPr>
        <p:txBody>
          <a:bodyPr lIns="0" tIns="0" rIns="0" bIns="0" rtlCol="0" anchor="t">
            <a:spAutoFit/>
          </a:bodyPr>
          <a:lstStyle/>
          <a:p>
            <a:pPr algn="ctr">
              <a:lnSpc>
                <a:spcPts val="11059"/>
              </a:lnSpc>
            </a:pPr>
            <a:r>
              <a:rPr lang="en-US" sz="7899" b="1">
                <a:solidFill>
                  <a:srgbClr val="EDEADF"/>
                </a:solidFill>
                <a:latin typeface="Open Sans 1 Bold"/>
                <a:ea typeface="Open Sans 1 Bold"/>
                <a:cs typeface="Open Sans 1 Bold"/>
                <a:sym typeface="Open Sans 1 Bold"/>
              </a:rPr>
              <a:t>1:1 Chats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AE6E6"/>
        </a:solidFill>
        <a:effectLst/>
      </p:bgPr>
    </p:bg>
    <p:spTree>
      <p:nvGrpSpPr>
        <p:cNvPr id="1" name=""/>
        <p:cNvGrpSpPr/>
        <p:nvPr/>
      </p:nvGrpSpPr>
      <p:grpSpPr>
        <a:xfrm>
          <a:off x="0" y="0"/>
          <a:ext cx="0" cy="0"/>
          <a:chOff x="0" y="0"/>
          <a:chExt cx="0" cy="0"/>
        </a:xfrm>
      </p:grpSpPr>
      <p:sp>
        <p:nvSpPr>
          <p:cNvPr id="2" name="Freeform 2"/>
          <p:cNvSpPr/>
          <p:nvPr/>
        </p:nvSpPr>
        <p:spPr>
          <a:xfrm>
            <a:off x="5490343" y="5237983"/>
            <a:ext cx="6641882" cy="4450061"/>
          </a:xfrm>
          <a:custGeom>
            <a:avLst/>
            <a:gdLst/>
            <a:ahLst/>
            <a:cxnLst/>
            <a:rect l="l" t="t" r="r" b="b"/>
            <a:pathLst>
              <a:path w="6641882" h="4450061">
                <a:moveTo>
                  <a:pt x="0" y="0"/>
                </a:moveTo>
                <a:lnTo>
                  <a:pt x="6641882" y="0"/>
                </a:lnTo>
                <a:lnTo>
                  <a:pt x="6641882" y="4450061"/>
                </a:lnTo>
                <a:lnTo>
                  <a:pt x="0" y="4450061"/>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648703" y="1567049"/>
            <a:ext cx="16325162" cy="2856865"/>
          </a:xfrm>
          <a:prstGeom prst="rect">
            <a:avLst/>
          </a:prstGeom>
        </p:spPr>
        <p:txBody>
          <a:bodyPr lIns="0" tIns="0" rIns="0" bIns="0" rtlCol="0" anchor="t">
            <a:spAutoFit/>
          </a:bodyPr>
          <a:lstStyle/>
          <a:p>
            <a:pPr algn="ctr">
              <a:lnSpc>
                <a:spcPts val="6200"/>
              </a:lnSpc>
            </a:pPr>
            <a:r>
              <a:rPr lang="en-US" sz="6200">
                <a:solidFill>
                  <a:srgbClr val="003660"/>
                </a:solidFill>
                <a:latin typeface="Raleway Heavy"/>
                <a:ea typeface="Raleway Heavy"/>
                <a:cs typeface="Raleway Heavy"/>
                <a:sym typeface="Raleway Heavy"/>
              </a:rPr>
              <a:t>Time to Connect!</a:t>
            </a:r>
          </a:p>
          <a:p>
            <a:pPr algn="ctr">
              <a:lnSpc>
                <a:spcPts val="6200"/>
              </a:lnSpc>
            </a:pPr>
            <a:endParaRPr lang="en-US" sz="6200">
              <a:solidFill>
                <a:srgbClr val="003660"/>
              </a:solidFill>
              <a:latin typeface="Raleway Heavy"/>
              <a:ea typeface="Raleway Heavy"/>
              <a:cs typeface="Raleway Heavy"/>
              <a:sym typeface="Raleway Heavy"/>
            </a:endParaRPr>
          </a:p>
          <a:p>
            <a:pPr algn="ctr">
              <a:lnSpc>
                <a:spcPts val="5000"/>
              </a:lnSpc>
            </a:pPr>
            <a:r>
              <a:rPr lang="en-US" sz="5000">
                <a:solidFill>
                  <a:srgbClr val="04859B"/>
                </a:solidFill>
                <a:latin typeface="Raleway 2"/>
                <a:ea typeface="Raleway 2"/>
                <a:cs typeface="Raleway 2"/>
                <a:sym typeface="Raleway 2"/>
              </a:rPr>
              <a:t>Informational Interviews</a:t>
            </a:r>
            <a:r>
              <a:rPr lang="en-US" sz="5000" b="1">
                <a:solidFill>
                  <a:srgbClr val="04859B"/>
                </a:solidFill>
                <a:latin typeface="Raleway 2 Bold"/>
                <a:ea typeface="Raleway 2 Bold"/>
                <a:cs typeface="Raleway 2 Bold"/>
                <a:sym typeface="Raleway 2 Bold"/>
              </a:rPr>
              <a:t> AKA</a:t>
            </a:r>
            <a:r>
              <a:rPr lang="en-US" sz="5000">
                <a:solidFill>
                  <a:srgbClr val="04859B"/>
                </a:solidFill>
                <a:latin typeface="Raleway 2"/>
                <a:ea typeface="Raleway 2"/>
                <a:cs typeface="Raleway 2"/>
                <a:sym typeface="Raleway 2"/>
              </a:rPr>
              <a:t> Informational Meetings</a:t>
            </a:r>
          </a:p>
          <a:p>
            <a:pPr algn="ctr">
              <a:lnSpc>
                <a:spcPts val="5000"/>
              </a:lnSpc>
            </a:pPr>
            <a:r>
              <a:rPr lang="en-US" sz="5000" b="1">
                <a:solidFill>
                  <a:srgbClr val="003660"/>
                </a:solidFill>
                <a:latin typeface="Raleway 2 Bold"/>
                <a:ea typeface="Raleway 2 Bold"/>
                <a:cs typeface="Raleway 2 Bold"/>
                <a:sym typeface="Raleway 2 Bold"/>
              </a:rPr>
              <a:t>AKA</a:t>
            </a:r>
            <a:r>
              <a:rPr lang="en-US" sz="5000">
                <a:solidFill>
                  <a:srgbClr val="003660"/>
                </a:solidFill>
                <a:latin typeface="Raleway 2"/>
                <a:ea typeface="Raleway 2"/>
                <a:cs typeface="Raleway 2"/>
                <a:sym typeface="Raleway 2"/>
              </a:rPr>
              <a:t> Brief Question-and-Answer (BQAA) Sessions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DEADF"/>
        </a:solidFill>
        <a:effectLst/>
      </p:bgPr>
    </p:bg>
    <p:spTree>
      <p:nvGrpSpPr>
        <p:cNvPr id="1" name=""/>
        <p:cNvGrpSpPr/>
        <p:nvPr/>
      </p:nvGrpSpPr>
      <p:grpSpPr>
        <a:xfrm>
          <a:off x="0" y="0"/>
          <a:ext cx="0" cy="0"/>
          <a:chOff x="0" y="0"/>
          <a:chExt cx="0" cy="0"/>
        </a:xfrm>
      </p:grpSpPr>
      <p:grpSp>
        <p:nvGrpSpPr>
          <p:cNvPr id="2" name="Group 2"/>
          <p:cNvGrpSpPr/>
          <p:nvPr/>
        </p:nvGrpSpPr>
        <p:grpSpPr>
          <a:xfrm>
            <a:off x="-1143000" y="-1471889"/>
            <a:ext cx="19659600" cy="3683051"/>
            <a:chOff x="0" y="0"/>
            <a:chExt cx="26212800" cy="4910734"/>
          </a:xfrm>
        </p:grpSpPr>
        <p:sp>
          <p:nvSpPr>
            <p:cNvPr id="3" name="Freeform 3"/>
            <p:cNvSpPr/>
            <p:nvPr/>
          </p:nvSpPr>
          <p:spPr>
            <a:xfrm>
              <a:off x="0" y="0"/>
              <a:ext cx="26212800" cy="4910709"/>
            </a:xfrm>
            <a:custGeom>
              <a:avLst/>
              <a:gdLst/>
              <a:ahLst/>
              <a:cxnLst/>
              <a:rect l="l" t="t" r="r" b="b"/>
              <a:pathLst>
                <a:path w="26212800" h="4910709">
                  <a:moveTo>
                    <a:pt x="0" y="0"/>
                  </a:moveTo>
                  <a:lnTo>
                    <a:pt x="26212800" y="0"/>
                  </a:lnTo>
                  <a:lnTo>
                    <a:pt x="26212800" y="4910709"/>
                  </a:lnTo>
                  <a:lnTo>
                    <a:pt x="0" y="4910709"/>
                  </a:lnTo>
                  <a:close/>
                </a:path>
              </a:pathLst>
            </a:custGeom>
            <a:solidFill>
              <a:srgbClr val="04859B"/>
            </a:solidFill>
          </p:spPr>
          <p:txBody>
            <a:bodyPr/>
            <a:lstStyle/>
            <a:p>
              <a:endParaRPr lang="en-US"/>
            </a:p>
          </p:txBody>
        </p:sp>
      </p:grpSp>
      <p:sp>
        <p:nvSpPr>
          <p:cNvPr id="4" name="TextBox 4"/>
          <p:cNvSpPr txBox="1"/>
          <p:nvPr/>
        </p:nvSpPr>
        <p:spPr>
          <a:xfrm>
            <a:off x="971598" y="5484202"/>
            <a:ext cx="12243349" cy="1456499"/>
          </a:xfrm>
          <a:prstGeom prst="rect">
            <a:avLst/>
          </a:prstGeom>
        </p:spPr>
        <p:txBody>
          <a:bodyPr lIns="0" tIns="0" rIns="0" bIns="0" rtlCol="0" anchor="t">
            <a:spAutoFit/>
          </a:bodyPr>
          <a:lstStyle/>
          <a:p>
            <a:pPr algn="l">
              <a:lnSpc>
                <a:spcPts val="3603"/>
              </a:lnSpc>
            </a:pPr>
            <a:r>
              <a:rPr lang="en-US" sz="3399" b="1">
                <a:solidFill>
                  <a:srgbClr val="003660"/>
                </a:solidFill>
                <a:latin typeface="Raleway 2 Bold"/>
                <a:ea typeface="Raleway 2 Bold"/>
                <a:cs typeface="Raleway 2 Bold"/>
                <a:sym typeface="Raleway 2 Bold"/>
              </a:rPr>
              <a:t>ASK FOR A BRIEF CONVERSATION (15-20 min) using</a:t>
            </a:r>
          </a:p>
          <a:p>
            <a:pPr algn="l">
              <a:lnSpc>
                <a:spcPts val="3603"/>
              </a:lnSpc>
            </a:pPr>
            <a:r>
              <a:rPr lang="en-US" sz="3399" b="1">
                <a:solidFill>
                  <a:srgbClr val="003660"/>
                </a:solidFill>
                <a:latin typeface="Raleway 2 Bold"/>
                <a:ea typeface="Raleway 2 Bold"/>
                <a:cs typeface="Raleway 2 Bold"/>
                <a:sym typeface="Raleway 2 Bold"/>
              </a:rPr>
              <a:t>our Bren “few questions” approach</a:t>
            </a:r>
          </a:p>
          <a:p>
            <a:pPr algn="l">
              <a:lnSpc>
                <a:spcPts val="4419"/>
              </a:lnSpc>
            </a:pPr>
            <a:endParaRPr lang="en-US" sz="3399" b="1">
              <a:solidFill>
                <a:srgbClr val="003660"/>
              </a:solidFill>
              <a:latin typeface="Raleway 2 Bold"/>
              <a:ea typeface="Raleway 2 Bold"/>
              <a:cs typeface="Raleway 2 Bold"/>
              <a:sym typeface="Raleway 2 Bold"/>
            </a:endParaRPr>
          </a:p>
        </p:txBody>
      </p:sp>
      <p:grpSp>
        <p:nvGrpSpPr>
          <p:cNvPr id="5" name="Group 5"/>
          <p:cNvGrpSpPr/>
          <p:nvPr/>
        </p:nvGrpSpPr>
        <p:grpSpPr>
          <a:xfrm>
            <a:off x="390492" y="447594"/>
            <a:ext cx="1162212" cy="1162212"/>
            <a:chOff x="0" y="0"/>
            <a:chExt cx="1549616" cy="1549616"/>
          </a:xfrm>
        </p:grpSpPr>
        <p:sp>
          <p:nvSpPr>
            <p:cNvPr id="6" name="Freeform 6"/>
            <p:cNvSpPr/>
            <p:nvPr/>
          </p:nvSpPr>
          <p:spPr>
            <a:xfrm>
              <a:off x="0" y="0"/>
              <a:ext cx="1549654" cy="1549654"/>
            </a:xfrm>
            <a:custGeom>
              <a:avLst/>
              <a:gdLst/>
              <a:ahLst/>
              <a:cxnLst/>
              <a:rect l="l" t="t" r="r" b="b"/>
              <a:pathLst>
                <a:path w="1549654" h="1549654">
                  <a:moveTo>
                    <a:pt x="0" y="0"/>
                  </a:moveTo>
                  <a:lnTo>
                    <a:pt x="1549654" y="0"/>
                  </a:lnTo>
                  <a:lnTo>
                    <a:pt x="1549654" y="1549654"/>
                  </a:lnTo>
                  <a:lnTo>
                    <a:pt x="0" y="1549654"/>
                  </a:lnTo>
                  <a:lnTo>
                    <a:pt x="0" y="0"/>
                  </a:lnTo>
                  <a:close/>
                </a:path>
              </a:pathLst>
            </a:custGeom>
            <a:blipFill>
              <a:blip r:embed="rId3"/>
              <a:stretch>
                <a:fillRect r="2" b="2"/>
              </a:stretch>
            </a:blipFill>
          </p:spPr>
          <p:txBody>
            <a:bodyPr/>
            <a:lstStyle/>
            <a:p>
              <a:endParaRPr lang="en-US"/>
            </a:p>
          </p:txBody>
        </p:sp>
      </p:grpSp>
      <p:grpSp>
        <p:nvGrpSpPr>
          <p:cNvPr id="7" name="Group 7"/>
          <p:cNvGrpSpPr/>
          <p:nvPr/>
        </p:nvGrpSpPr>
        <p:grpSpPr>
          <a:xfrm>
            <a:off x="438150" y="1927022"/>
            <a:ext cx="5073025" cy="85725"/>
            <a:chOff x="0" y="0"/>
            <a:chExt cx="6764033" cy="114300"/>
          </a:xfrm>
        </p:grpSpPr>
        <p:sp>
          <p:nvSpPr>
            <p:cNvPr id="8" name="Freeform 8"/>
            <p:cNvSpPr/>
            <p:nvPr/>
          </p:nvSpPr>
          <p:spPr>
            <a:xfrm>
              <a:off x="0" y="0"/>
              <a:ext cx="6764020" cy="114300"/>
            </a:xfrm>
            <a:custGeom>
              <a:avLst/>
              <a:gdLst/>
              <a:ahLst/>
              <a:cxnLst/>
              <a:rect l="l" t="t" r="r" b="b"/>
              <a:pathLst>
                <a:path w="6764020" h="114300">
                  <a:moveTo>
                    <a:pt x="0" y="0"/>
                  </a:moveTo>
                  <a:lnTo>
                    <a:pt x="6764020" y="0"/>
                  </a:lnTo>
                  <a:lnTo>
                    <a:pt x="6764020" y="114300"/>
                  </a:lnTo>
                  <a:lnTo>
                    <a:pt x="0" y="114300"/>
                  </a:lnTo>
                  <a:close/>
                </a:path>
              </a:pathLst>
            </a:custGeom>
            <a:solidFill>
              <a:srgbClr val="DAE6E6"/>
            </a:solidFill>
          </p:spPr>
          <p:txBody>
            <a:bodyPr/>
            <a:lstStyle/>
            <a:p>
              <a:endParaRPr lang="en-US"/>
            </a:p>
          </p:txBody>
        </p:sp>
      </p:grpSp>
      <p:sp>
        <p:nvSpPr>
          <p:cNvPr id="9" name="TextBox 9"/>
          <p:cNvSpPr txBox="1"/>
          <p:nvPr/>
        </p:nvSpPr>
        <p:spPr>
          <a:xfrm>
            <a:off x="697135" y="6209828"/>
            <a:ext cx="12792275" cy="1614145"/>
          </a:xfrm>
          <a:prstGeom prst="rect">
            <a:avLst/>
          </a:prstGeom>
        </p:spPr>
        <p:txBody>
          <a:bodyPr lIns="0" tIns="0" rIns="0" bIns="0" rtlCol="0" anchor="t">
            <a:spAutoFit/>
          </a:bodyPr>
          <a:lstStyle/>
          <a:p>
            <a:pPr algn="l">
              <a:lnSpc>
                <a:spcPts val="1678"/>
              </a:lnSpc>
            </a:pPr>
            <a:endParaRPr/>
          </a:p>
          <a:p>
            <a:pPr marL="568757" lvl="2" indent="-189586" algn="l">
              <a:lnSpc>
                <a:spcPts val="3918"/>
              </a:lnSpc>
              <a:buFont typeface="Arial"/>
              <a:buChar char="⚬"/>
            </a:pPr>
            <a:r>
              <a:rPr lang="en-US" sz="2799" spc="137">
                <a:solidFill>
                  <a:srgbClr val="003660"/>
                </a:solidFill>
                <a:latin typeface="Raleway 2"/>
                <a:ea typeface="Raleway 2"/>
                <a:cs typeface="Raleway 2"/>
                <a:sym typeface="Raleway 2"/>
              </a:rPr>
              <a:t>Respect the person’s time</a:t>
            </a:r>
          </a:p>
          <a:p>
            <a:pPr marL="568839" lvl="2" indent="-189613" algn="l">
              <a:lnSpc>
                <a:spcPts val="3918"/>
              </a:lnSpc>
              <a:buFont typeface="Arial"/>
              <a:buChar char="⚬"/>
            </a:pPr>
            <a:r>
              <a:rPr lang="en-US" sz="2799" spc="139">
                <a:solidFill>
                  <a:srgbClr val="003660"/>
                </a:solidFill>
                <a:latin typeface="Raleway 2"/>
                <a:ea typeface="Raleway 2"/>
                <a:cs typeface="Raleway 2"/>
                <a:sym typeface="Raleway 2"/>
              </a:rPr>
              <a:t>Avoid “informational interview” phrase</a:t>
            </a:r>
          </a:p>
          <a:p>
            <a:pPr marL="568839" lvl="2" indent="-189613" algn="l">
              <a:lnSpc>
                <a:spcPts val="3918"/>
              </a:lnSpc>
            </a:pPr>
            <a:endParaRPr lang="en-US" sz="2799" spc="139">
              <a:solidFill>
                <a:srgbClr val="003660"/>
              </a:solidFill>
              <a:latin typeface="Raleway 2"/>
              <a:ea typeface="Raleway 2"/>
              <a:cs typeface="Raleway 2"/>
              <a:sym typeface="Raleway 2"/>
            </a:endParaRPr>
          </a:p>
        </p:txBody>
      </p:sp>
      <p:sp>
        <p:nvSpPr>
          <p:cNvPr id="10" name="TextBox 10"/>
          <p:cNvSpPr txBox="1"/>
          <p:nvPr/>
        </p:nvSpPr>
        <p:spPr>
          <a:xfrm>
            <a:off x="829770" y="3612094"/>
            <a:ext cx="12792275" cy="1481583"/>
          </a:xfrm>
          <a:prstGeom prst="rect">
            <a:avLst/>
          </a:prstGeom>
        </p:spPr>
        <p:txBody>
          <a:bodyPr lIns="0" tIns="0" rIns="0" bIns="0" rtlCol="0" anchor="t">
            <a:spAutoFit/>
          </a:bodyPr>
          <a:lstStyle/>
          <a:p>
            <a:pPr marL="568959" lvl="2" indent="-189653" algn="l">
              <a:lnSpc>
                <a:spcPts val="3918"/>
              </a:lnSpc>
              <a:buFont typeface="Arial"/>
              <a:buChar char="⚬"/>
            </a:pPr>
            <a:r>
              <a:rPr lang="en-US" sz="2799" spc="139">
                <a:solidFill>
                  <a:srgbClr val="003660"/>
                </a:solidFill>
                <a:latin typeface="Raleway 2"/>
                <a:ea typeface="Raleway 2"/>
                <a:cs typeface="Raleway 2"/>
                <a:sym typeface="Raleway 2"/>
              </a:rPr>
              <a:t>Code for “I am trying to get a job or internship.”</a:t>
            </a:r>
          </a:p>
          <a:p>
            <a:pPr marL="568839" lvl="2" indent="-189613" algn="l">
              <a:lnSpc>
                <a:spcPts val="3918"/>
              </a:lnSpc>
              <a:buFont typeface="Arial"/>
              <a:buChar char="⚬"/>
            </a:pPr>
            <a:r>
              <a:rPr lang="en-US" sz="2799" spc="139">
                <a:solidFill>
                  <a:srgbClr val="003660"/>
                </a:solidFill>
                <a:latin typeface="Raleway 2"/>
                <a:ea typeface="Raleway 2"/>
                <a:cs typeface="Raleway 2"/>
                <a:sym typeface="Raleway 2"/>
              </a:rPr>
              <a:t>Informational interviews = sounds time-consuming  </a:t>
            </a:r>
          </a:p>
          <a:p>
            <a:pPr marL="569041" lvl="2" indent="-189680" algn="l">
              <a:lnSpc>
                <a:spcPts val="3918"/>
              </a:lnSpc>
            </a:pPr>
            <a:endParaRPr lang="en-US" sz="2799" spc="139">
              <a:solidFill>
                <a:srgbClr val="003660"/>
              </a:solidFill>
              <a:latin typeface="Raleway 2"/>
              <a:ea typeface="Raleway 2"/>
              <a:cs typeface="Raleway 2"/>
              <a:sym typeface="Raleway 2"/>
            </a:endParaRPr>
          </a:p>
        </p:txBody>
      </p:sp>
      <p:sp>
        <p:nvSpPr>
          <p:cNvPr id="11" name="TextBox 11"/>
          <p:cNvSpPr txBox="1"/>
          <p:nvPr/>
        </p:nvSpPr>
        <p:spPr>
          <a:xfrm>
            <a:off x="1583560" y="26032"/>
            <a:ext cx="15120880" cy="1833880"/>
          </a:xfrm>
          <a:prstGeom prst="rect">
            <a:avLst/>
          </a:prstGeom>
        </p:spPr>
        <p:txBody>
          <a:bodyPr lIns="0" tIns="0" rIns="0" bIns="0" rtlCol="0" anchor="t">
            <a:spAutoFit/>
          </a:bodyPr>
          <a:lstStyle/>
          <a:p>
            <a:pPr algn="l">
              <a:lnSpc>
                <a:spcPts val="7280"/>
              </a:lnSpc>
            </a:pPr>
            <a:r>
              <a:rPr lang="en-US" sz="5600" b="1">
                <a:solidFill>
                  <a:srgbClr val="DAE6E6"/>
                </a:solidFill>
                <a:latin typeface="Raleway 2 Bold"/>
                <a:ea typeface="Raleway 2 Bold"/>
                <a:cs typeface="Raleway 2 Bold"/>
                <a:sym typeface="Raleway 2 Bold"/>
              </a:rPr>
              <a:t>USE BREN'S TWO-STEP</a:t>
            </a:r>
          </a:p>
          <a:p>
            <a:pPr algn="l">
              <a:lnSpc>
                <a:spcPts val="7280"/>
              </a:lnSpc>
            </a:pPr>
            <a:r>
              <a:rPr lang="en-US" sz="5600" b="1">
                <a:solidFill>
                  <a:srgbClr val="DAE6E6"/>
                </a:solidFill>
                <a:latin typeface="Raleway 2 Bold"/>
                <a:ea typeface="Raleway 2 Bold"/>
                <a:cs typeface="Raleway 2 Bold"/>
                <a:sym typeface="Raleway 2 Bold"/>
              </a:rPr>
              <a:t>FEW QUESTIONS APPROACH </a:t>
            </a:r>
          </a:p>
        </p:txBody>
      </p:sp>
      <p:grpSp>
        <p:nvGrpSpPr>
          <p:cNvPr id="12" name="Group 12"/>
          <p:cNvGrpSpPr/>
          <p:nvPr/>
        </p:nvGrpSpPr>
        <p:grpSpPr>
          <a:xfrm>
            <a:off x="12858445" y="2370564"/>
            <a:ext cx="5032735" cy="5032717"/>
            <a:chOff x="0" y="0"/>
            <a:chExt cx="6980669" cy="6980644"/>
          </a:xfrm>
        </p:grpSpPr>
        <p:sp>
          <p:nvSpPr>
            <p:cNvPr id="13" name="Freeform 13"/>
            <p:cNvSpPr/>
            <p:nvPr/>
          </p:nvSpPr>
          <p:spPr>
            <a:xfrm>
              <a:off x="0" y="0"/>
              <a:ext cx="6980682" cy="6980682"/>
            </a:xfrm>
            <a:custGeom>
              <a:avLst/>
              <a:gdLst/>
              <a:ahLst/>
              <a:cxnLst/>
              <a:rect l="l" t="t" r="r" b="b"/>
              <a:pathLst>
                <a:path w="6980682" h="6980682">
                  <a:moveTo>
                    <a:pt x="6980682" y="3490341"/>
                  </a:moveTo>
                  <a:cubicBezTo>
                    <a:pt x="6980682" y="5417947"/>
                    <a:pt x="5417947" y="6980682"/>
                    <a:pt x="3490341" y="6980682"/>
                  </a:cubicBezTo>
                  <a:cubicBezTo>
                    <a:pt x="1562735" y="6980682"/>
                    <a:pt x="0" y="5417947"/>
                    <a:pt x="0" y="3490341"/>
                  </a:cubicBezTo>
                  <a:cubicBezTo>
                    <a:pt x="0" y="1562735"/>
                    <a:pt x="1562735" y="0"/>
                    <a:pt x="3490341" y="0"/>
                  </a:cubicBezTo>
                  <a:cubicBezTo>
                    <a:pt x="5417947" y="0"/>
                    <a:pt x="6980682" y="1562735"/>
                    <a:pt x="6980682" y="3490341"/>
                  </a:cubicBezTo>
                  <a:close/>
                </a:path>
              </a:pathLst>
            </a:custGeom>
            <a:blipFill>
              <a:blip r:embed="rId4"/>
              <a:stretch>
                <a:fillRect l="-20715" r="-20715"/>
              </a:stretch>
            </a:blipFill>
          </p:spPr>
          <p:txBody>
            <a:bodyPr/>
            <a:lstStyle/>
            <a:p>
              <a:endParaRPr lang="en-US"/>
            </a:p>
          </p:txBody>
        </p:sp>
      </p:grpSp>
      <p:sp>
        <p:nvSpPr>
          <p:cNvPr id="14" name="TextBox 14"/>
          <p:cNvSpPr txBox="1"/>
          <p:nvPr/>
        </p:nvSpPr>
        <p:spPr>
          <a:xfrm>
            <a:off x="1158192" y="3077661"/>
            <a:ext cx="12243349" cy="623573"/>
          </a:xfrm>
          <a:prstGeom prst="rect">
            <a:avLst/>
          </a:prstGeom>
        </p:spPr>
        <p:txBody>
          <a:bodyPr lIns="0" tIns="0" rIns="0" bIns="0" rtlCol="0" anchor="t">
            <a:spAutoFit/>
          </a:bodyPr>
          <a:lstStyle/>
          <a:p>
            <a:pPr algn="l">
              <a:lnSpc>
                <a:spcPts val="4419"/>
              </a:lnSpc>
            </a:pPr>
            <a:r>
              <a:rPr lang="en-US" sz="3399" b="1">
                <a:solidFill>
                  <a:srgbClr val="003660"/>
                </a:solidFill>
                <a:latin typeface="Raleway 2 Bold"/>
                <a:ea typeface="Raleway 2 Bold"/>
                <a:cs typeface="Raleway 2 Bold"/>
                <a:sym typeface="Raleway 2 Bold"/>
              </a:rPr>
              <a:t>AVOID USING PHRASE "INFORMATIONAL INTERVIEW” </a:t>
            </a:r>
          </a:p>
        </p:txBody>
      </p:sp>
      <p:grpSp>
        <p:nvGrpSpPr>
          <p:cNvPr id="15" name="Group 15"/>
          <p:cNvGrpSpPr/>
          <p:nvPr/>
        </p:nvGrpSpPr>
        <p:grpSpPr>
          <a:xfrm>
            <a:off x="162725" y="3086100"/>
            <a:ext cx="721004" cy="721004"/>
            <a:chOff x="0" y="0"/>
            <a:chExt cx="961339" cy="961339"/>
          </a:xfrm>
        </p:grpSpPr>
        <p:sp>
          <p:nvSpPr>
            <p:cNvPr id="16" name="Freeform 16"/>
            <p:cNvSpPr/>
            <p:nvPr/>
          </p:nvSpPr>
          <p:spPr>
            <a:xfrm>
              <a:off x="0" y="0"/>
              <a:ext cx="961390" cy="961390"/>
            </a:xfrm>
            <a:custGeom>
              <a:avLst/>
              <a:gdLst/>
              <a:ahLst/>
              <a:cxnLst/>
              <a:rect l="l" t="t" r="r" b="b"/>
              <a:pathLst>
                <a:path w="961390" h="961390">
                  <a:moveTo>
                    <a:pt x="0" y="0"/>
                  </a:moveTo>
                  <a:lnTo>
                    <a:pt x="961390" y="0"/>
                  </a:lnTo>
                  <a:lnTo>
                    <a:pt x="961390" y="961390"/>
                  </a:lnTo>
                  <a:lnTo>
                    <a:pt x="0" y="961390"/>
                  </a:lnTo>
                  <a:lnTo>
                    <a:pt x="0" y="0"/>
                  </a:lnTo>
                  <a:close/>
                </a:path>
              </a:pathLst>
            </a:custGeom>
            <a:blipFill>
              <a:blip r:embed="rId5"/>
              <a:stretch>
                <a:fillRect r="5" b="5"/>
              </a:stretch>
            </a:blipFill>
          </p:spPr>
          <p:txBody>
            <a:bodyPr/>
            <a:lstStyle/>
            <a:p>
              <a:endParaRPr lang="en-US"/>
            </a:p>
          </p:txBody>
        </p:sp>
      </p:grpSp>
      <p:grpSp>
        <p:nvGrpSpPr>
          <p:cNvPr id="17" name="Group 17"/>
          <p:cNvGrpSpPr/>
          <p:nvPr/>
        </p:nvGrpSpPr>
        <p:grpSpPr>
          <a:xfrm>
            <a:off x="108766" y="5608389"/>
            <a:ext cx="721004" cy="721004"/>
            <a:chOff x="0" y="0"/>
            <a:chExt cx="961339" cy="961339"/>
          </a:xfrm>
        </p:grpSpPr>
        <p:sp>
          <p:nvSpPr>
            <p:cNvPr id="18" name="Freeform 18"/>
            <p:cNvSpPr/>
            <p:nvPr/>
          </p:nvSpPr>
          <p:spPr>
            <a:xfrm>
              <a:off x="0" y="0"/>
              <a:ext cx="961390" cy="961390"/>
            </a:xfrm>
            <a:custGeom>
              <a:avLst/>
              <a:gdLst/>
              <a:ahLst/>
              <a:cxnLst/>
              <a:rect l="l" t="t" r="r" b="b"/>
              <a:pathLst>
                <a:path w="961390" h="961390">
                  <a:moveTo>
                    <a:pt x="0" y="0"/>
                  </a:moveTo>
                  <a:lnTo>
                    <a:pt x="961390" y="0"/>
                  </a:lnTo>
                  <a:lnTo>
                    <a:pt x="961390" y="961390"/>
                  </a:lnTo>
                  <a:lnTo>
                    <a:pt x="0" y="961390"/>
                  </a:lnTo>
                  <a:lnTo>
                    <a:pt x="0" y="0"/>
                  </a:lnTo>
                  <a:close/>
                </a:path>
              </a:pathLst>
            </a:custGeom>
            <a:blipFill>
              <a:blip r:embed="rId6"/>
              <a:stretch>
                <a:fillRect r="5" b="5"/>
              </a:stretch>
            </a:blipFill>
          </p:spPr>
          <p:txBody>
            <a:bodyPr/>
            <a:lstStyle/>
            <a:p>
              <a:endParaRPr lang="en-US"/>
            </a:p>
          </p:txBody>
        </p:sp>
      </p:grpSp>
      <p:grpSp>
        <p:nvGrpSpPr>
          <p:cNvPr id="19" name="Group 19"/>
          <p:cNvGrpSpPr/>
          <p:nvPr/>
        </p:nvGrpSpPr>
        <p:grpSpPr>
          <a:xfrm>
            <a:off x="4316136" y="8007237"/>
            <a:ext cx="8641896" cy="1950609"/>
            <a:chOff x="0" y="0"/>
            <a:chExt cx="2276055" cy="513741"/>
          </a:xfrm>
        </p:grpSpPr>
        <p:sp>
          <p:nvSpPr>
            <p:cNvPr id="20" name="Freeform 20"/>
            <p:cNvSpPr/>
            <p:nvPr/>
          </p:nvSpPr>
          <p:spPr>
            <a:xfrm>
              <a:off x="0" y="0"/>
              <a:ext cx="2276055" cy="513741"/>
            </a:xfrm>
            <a:custGeom>
              <a:avLst/>
              <a:gdLst/>
              <a:ahLst/>
              <a:cxnLst/>
              <a:rect l="l" t="t" r="r" b="b"/>
              <a:pathLst>
                <a:path w="2276055" h="513741">
                  <a:moveTo>
                    <a:pt x="0" y="0"/>
                  </a:moveTo>
                  <a:lnTo>
                    <a:pt x="2276055" y="0"/>
                  </a:lnTo>
                  <a:lnTo>
                    <a:pt x="2276055" y="513741"/>
                  </a:lnTo>
                  <a:lnTo>
                    <a:pt x="0" y="513741"/>
                  </a:lnTo>
                  <a:close/>
                </a:path>
              </a:pathLst>
            </a:custGeom>
            <a:solidFill>
              <a:srgbClr val="C8ECF7"/>
            </a:solidFill>
          </p:spPr>
          <p:txBody>
            <a:bodyPr/>
            <a:lstStyle/>
            <a:p>
              <a:endParaRPr lang="en-US"/>
            </a:p>
          </p:txBody>
        </p:sp>
        <p:sp>
          <p:nvSpPr>
            <p:cNvPr id="21" name="TextBox 21"/>
            <p:cNvSpPr txBox="1"/>
            <p:nvPr/>
          </p:nvSpPr>
          <p:spPr>
            <a:xfrm>
              <a:off x="0" y="-38100"/>
              <a:ext cx="2276055" cy="551841"/>
            </a:xfrm>
            <a:prstGeom prst="rect">
              <a:avLst/>
            </a:prstGeom>
          </p:spPr>
          <p:txBody>
            <a:bodyPr lIns="50800" tIns="50800" rIns="50800" bIns="50800" rtlCol="0" anchor="ctr"/>
            <a:lstStyle/>
            <a:p>
              <a:pPr algn="ctr">
                <a:lnSpc>
                  <a:spcPts val="2659"/>
                </a:lnSpc>
              </a:pPr>
              <a:endParaRPr/>
            </a:p>
            <a:p>
              <a:pPr algn="ctr">
                <a:lnSpc>
                  <a:spcPts val="2659"/>
                </a:lnSpc>
              </a:pPr>
              <a:endParaRPr/>
            </a:p>
          </p:txBody>
        </p:sp>
      </p:grpSp>
      <p:sp>
        <p:nvSpPr>
          <p:cNvPr id="22" name="TextBox 22"/>
          <p:cNvSpPr txBox="1"/>
          <p:nvPr/>
        </p:nvSpPr>
        <p:spPr>
          <a:xfrm>
            <a:off x="4698966" y="8260531"/>
            <a:ext cx="7858244" cy="1481431"/>
          </a:xfrm>
          <a:prstGeom prst="rect">
            <a:avLst/>
          </a:prstGeom>
        </p:spPr>
        <p:txBody>
          <a:bodyPr lIns="0" tIns="0" rIns="0" bIns="0" rtlCol="0" anchor="t">
            <a:spAutoFit/>
          </a:bodyPr>
          <a:lstStyle/>
          <a:p>
            <a:pPr algn="ctr">
              <a:lnSpc>
                <a:spcPts val="3918"/>
              </a:lnSpc>
              <a:spcBef>
                <a:spcPct val="0"/>
              </a:spcBef>
            </a:pPr>
            <a:r>
              <a:rPr lang="en-US" sz="2799" b="1" spc="139">
                <a:solidFill>
                  <a:srgbClr val="003660"/>
                </a:solidFill>
                <a:latin typeface="Raleway 2 Bold"/>
                <a:ea typeface="Raleway 2 Bold"/>
                <a:cs typeface="Raleway 2 Bold"/>
                <a:sym typeface="Raleway 2 Bold"/>
              </a:rPr>
              <a:t>Access Resources on BrenConnect:</a:t>
            </a:r>
          </a:p>
          <a:p>
            <a:pPr algn="ctr">
              <a:lnSpc>
                <a:spcPts val="3918"/>
              </a:lnSpc>
              <a:spcBef>
                <a:spcPct val="0"/>
              </a:spcBef>
            </a:pPr>
            <a:r>
              <a:rPr lang="en-US" sz="2799" u="sng" spc="137">
                <a:solidFill>
                  <a:srgbClr val="0104FF"/>
                </a:solidFill>
                <a:latin typeface="Raleway 2"/>
                <a:ea typeface="Raleway 2"/>
                <a:cs typeface="Raleway 2"/>
                <a:sym typeface="Raleway 2"/>
                <a:hlinkClick r:id="rId7" tooltip="https://brenconnect.bren.ucsb.edu/s/article/The-411-on-Conducting-Following-Up-On-and-Leveraging-Informational-Interviews-And-Why-Not-to-Call-Them-That"/>
              </a:rPr>
              <a:t>411 on Conducting Informational Interviews</a:t>
            </a:r>
            <a:r>
              <a:rPr lang="en-US" sz="2799" spc="137">
                <a:solidFill>
                  <a:srgbClr val="0104FF"/>
                </a:solidFill>
                <a:latin typeface="Raleway 2"/>
                <a:ea typeface="Raleway 2"/>
                <a:cs typeface="Raleway 2"/>
                <a:sym typeface="Raleway 2"/>
              </a:rPr>
              <a:t> </a:t>
            </a:r>
          </a:p>
          <a:p>
            <a:pPr algn="ctr">
              <a:lnSpc>
                <a:spcPts val="3918"/>
              </a:lnSpc>
              <a:spcBef>
                <a:spcPct val="0"/>
              </a:spcBef>
            </a:pPr>
            <a:r>
              <a:rPr lang="en-US" sz="2799" spc="139">
                <a:solidFill>
                  <a:srgbClr val="003660"/>
                </a:solidFill>
                <a:latin typeface="Raleway 2"/>
                <a:ea typeface="Raleway 2"/>
                <a:cs typeface="Raleway 2"/>
                <a:sym typeface="Raleway 2"/>
              </a:rPr>
              <a:t>(including how to write inquiry emails)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grpSp>
        <p:nvGrpSpPr>
          <p:cNvPr id="2" name="Group 2"/>
          <p:cNvGrpSpPr/>
          <p:nvPr/>
        </p:nvGrpSpPr>
        <p:grpSpPr>
          <a:xfrm>
            <a:off x="-314773" y="4333180"/>
            <a:ext cx="19394614" cy="9058589"/>
            <a:chOff x="0" y="0"/>
            <a:chExt cx="25859486" cy="12078119"/>
          </a:xfrm>
        </p:grpSpPr>
        <p:sp>
          <p:nvSpPr>
            <p:cNvPr id="3" name="Freeform 3"/>
            <p:cNvSpPr/>
            <p:nvPr/>
          </p:nvSpPr>
          <p:spPr>
            <a:xfrm>
              <a:off x="0" y="0"/>
              <a:ext cx="25859487" cy="12078081"/>
            </a:xfrm>
            <a:custGeom>
              <a:avLst/>
              <a:gdLst/>
              <a:ahLst/>
              <a:cxnLst/>
              <a:rect l="l" t="t" r="r" b="b"/>
              <a:pathLst>
                <a:path w="25859487" h="12078081">
                  <a:moveTo>
                    <a:pt x="0" y="0"/>
                  </a:moveTo>
                  <a:lnTo>
                    <a:pt x="25859487" y="0"/>
                  </a:lnTo>
                  <a:lnTo>
                    <a:pt x="25859487" y="12078081"/>
                  </a:lnTo>
                  <a:lnTo>
                    <a:pt x="0" y="12078081"/>
                  </a:lnTo>
                  <a:close/>
                </a:path>
              </a:pathLst>
            </a:custGeom>
            <a:solidFill>
              <a:srgbClr val="EDEADF"/>
            </a:solidFill>
          </p:spPr>
          <p:txBody>
            <a:bodyPr/>
            <a:lstStyle/>
            <a:p>
              <a:endParaRPr lang="en-US"/>
            </a:p>
          </p:txBody>
        </p:sp>
      </p:grpSp>
      <p:grpSp>
        <p:nvGrpSpPr>
          <p:cNvPr id="4" name="Group 4"/>
          <p:cNvGrpSpPr/>
          <p:nvPr/>
        </p:nvGrpSpPr>
        <p:grpSpPr>
          <a:xfrm>
            <a:off x="-521151" y="-386848"/>
            <a:ext cx="18809151" cy="1841525"/>
            <a:chOff x="0" y="0"/>
            <a:chExt cx="25078868" cy="2455367"/>
          </a:xfrm>
        </p:grpSpPr>
        <p:sp>
          <p:nvSpPr>
            <p:cNvPr id="5" name="Freeform 5"/>
            <p:cNvSpPr/>
            <p:nvPr/>
          </p:nvSpPr>
          <p:spPr>
            <a:xfrm>
              <a:off x="0" y="0"/>
              <a:ext cx="25078817" cy="2455418"/>
            </a:xfrm>
            <a:custGeom>
              <a:avLst/>
              <a:gdLst/>
              <a:ahLst/>
              <a:cxnLst/>
              <a:rect l="l" t="t" r="r" b="b"/>
              <a:pathLst>
                <a:path w="25078817" h="2455418">
                  <a:moveTo>
                    <a:pt x="0" y="0"/>
                  </a:moveTo>
                  <a:lnTo>
                    <a:pt x="25078817" y="0"/>
                  </a:lnTo>
                  <a:lnTo>
                    <a:pt x="25078817" y="2455418"/>
                  </a:lnTo>
                  <a:lnTo>
                    <a:pt x="0" y="2455418"/>
                  </a:lnTo>
                  <a:close/>
                </a:path>
              </a:pathLst>
            </a:custGeom>
            <a:solidFill>
              <a:srgbClr val="DAE6E6"/>
            </a:solidFill>
          </p:spPr>
          <p:txBody>
            <a:bodyPr/>
            <a:lstStyle/>
            <a:p>
              <a:endParaRPr lang="en-US"/>
            </a:p>
          </p:txBody>
        </p:sp>
      </p:grpSp>
      <p:sp>
        <p:nvSpPr>
          <p:cNvPr id="6" name="TextBox 6"/>
          <p:cNvSpPr txBox="1"/>
          <p:nvPr/>
        </p:nvSpPr>
        <p:spPr>
          <a:xfrm>
            <a:off x="3701125" y="291808"/>
            <a:ext cx="13158043" cy="923032"/>
          </a:xfrm>
          <a:prstGeom prst="rect">
            <a:avLst/>
          </a:prstGeom>
        </p:spPr>
        <p:txBody>
          <a:bodyPr lIns="0" tIns="0" rIns="0" bIns="0" rtlCol="0" anchor="t">
            <a:spAutoFit/>
          </a:bodyPr>
          <a:lstStyle/>
          <a:p>
            <a:pPr algn="ctr">
              <a:lnSpc>
                <a:spcPts val="7012"/>
              </a:lnSpc>
            </a:pPr>
            <a:r>
              <a:rPr lang="en-US" sz="6399" b="1" spc="319">
                <a:solidFill>
                  <a:srgbClr val="254D79"/>
                </a:solidFill>
                <a:latin typeface="Raleway 2 Bold"/>
                <a:ea typeface="Raleway 2 Bold"/>
                <a:cs typeface="Raleway 2 Bold"/>
                <a:sym typeface="Raleway 2 Bold"/>
              </a:rPr>
              <a:t>Tips for Before Any Interaction</a:t>
            </a:r>
          </a:p>
        </p:txBody>
      </p:sp>
      <p:grpSp>
        <p:nvGrpSpPr>
          <p:cNvPr id="7" name="Group 7"/>
          <p:cNvGrpSpPr/>
          <p:nvPr/>
        </p:nvGrpSpPr>
        <p:grpSpPr>
          <a:xfrm>
            <a:off x="7374874" y="1765568"/>
            <a:ext cx="3321006" cy="2214010"/>
            <a:chOff x="0" y="0"/>
            <a:chExt cx="4428007" cy="2952013"/>
          </a:xfrm>
        </p:grpSpPr>
        <p:sp>
          <p:nvSpPr>
            <p:cNvPr id="8" name="Freeform 8" descr="Close-up of person writing in notebook while typing on a laptop"/>
            <p:cNvSpPr/>
            <p:nvPr/>
          </p:nvSpPr>
          <p:spPr>
            <a:xfrm>
              <a:off x="0" y="0"/>
              <a:ext cx="4427982" cy="2951988"/>
            </a:xfrm>
            <a:custGeom>
              <a:avLst/>
              <a:gdLst/>
              <a:ahLst/>
              <a:cxnLst/>
              <a:rect l="l" t="t" r="r" b="b"/>
              <a:pathLst>
                <a:path w="4427982" h="2951988">
                  <a:moveTo>
                    <a:pt x="0" y="0"/>
                  </a:moveTo>
                  <a:lnTo>
                    <a:pt x="4427982" y="0"/>
                  </a:lnTo>
                  <a:lnTo>
                    <a:pt x="4427982" y="2951988"/>
                  </a:lnTo>
                  <a:lnTo>
                    <a:pt x="0" y="2951988"/>
                  </a:lnTo>
                  <a:lnTo>
                    <a:pt x="0" y="0"/>
                  </a:lnTo>
                  <a:close/>
                </a:path>
              </a:pathLst>
            </a:custGeom>
            <a:blipFill>
              <a:blip r:embed="rId3"/>
              <a:stretch>
                <a:fillRect b="-63"/>
              </a:stretch>
            </a:blipFill>
          </p:spPr>
          <p:txBody>
            <a:bodyPr/>
            <a:lstStyle/>
            <a:p>
              <a:endParaRPr lang="en-US"/>
            </a:p>
          </p:txBody>
        </p:sp>
      </p:grpSp>
      <p:grpSp>
        <p:nvGrpSpPr>
          <p:cNvPr id="9" name="Group 9"/>
          <p:cNvGrpSpPr/>
          <p:nvPr/>
        </p:nvGrpSpPr>
        <p:grpSpPr>
          <a:xfrm>
            <a:off x="1387592" y="1823199"/>
            <a:ext cx="3159547" cy="2098748"/>
            <a:chOff x="0" y="0"/>
            <a:chExt cx="4212730" cy="2798331"/>
          </a:xfrm>
        </p:grpSpPr>
        <p:sp>
          <p:nvSpPr>
            <p:cNvPr id="10" name="Freeform 10" descr="Colorful pins linked with threads"/>
            <p:cNvSpPr/>
            <p:nvPr/>
          </p:nvSpPr>
          <p:spPr>
            <a:xfrm>
              <a:off x="0" y="0"/>
              <a:ext cx="4212717" cy="2798318"/>
            </a:xfrm>
            <a:custGeom>
              <a:avLst/>
              <a:gdLst/>
              <a:ahLst/>
              <a:cxnLst/>
              <a:rect l="l" t="t" r="r" b="b"/>
              <a:pathLst>
                <a:path w="4212717" h="2798318">
                  <a:moveTo>
                    <a:pt x="0" y="0"/>
                  </a:moveTo>
                  <a:lnTo>
                    <a:pt x="4212717" y="0"/>
                  </a:lnTo>
                  <a:lnTo>
                    <a:pt x="4212717" y="2798318"/>
                  </a:lnTo>
                  <a:lnTo>
                    <a:pt x="0" y="2798318"/>
                  </a:lnTo>
                  <a:lnTo>
                    <a:pt x="0" y="0"/>
                  </a:lnTo>
                  <a:close/>
                </a:path>
              </a:pathLst>
            </a:custGeom>
            <a:blipFill>
              <a:blip r:embed="rId4"/>
              <a:stretch>
                <a:fillRect b="-33"/>
              </a:stretch>
            </a:blipFill>
          </p:spPr>
          <p:txBody>
            <a:bodyPr/>
            <a:lstStyle/>
            <a:p>
              <a:endParaRPr lang="en-US"/>
            </a:p>
          </p:txBody>
        </p:sp>
      </p:grpSp>
      <p:grpSp>
        <p:nvGrpSpPr>
          <p:cNvPr id="11" name="Group 11"/>
          <p:cNvGrpSpPr/>
          <p:nvPr/>
        </p:nvGrpSpPr>
        <p:grpSpPr>
          <a:xfrm>
            <a:off x="2538913" y="148405"/>
            <a:ext cx="1162212" cy="1162212"/>
            <a:chOff x="0" y="0"/>
            <a:chExt cx="1549616" cy="1549616"/>
          </a:xfrm>
        </p:grpSpPr>
        <p:sp>
          <p:nvSpPr>
            <p:cNvPr id="12" name="Freeform 12"/>
            <p:cNvSpPr/>
            <p:nvPr/>
          </p:nvSpPr>
          <p:spPr>
            <a:xfrm>
              <a:off x="0" y="0"/>
              <a:ext cx="1549654" cy="1549654"/>
            </a:xfrm>
            <a:custGeom>
              <a:avLst/>
              <a:gdLst/>
              <a:ahLst/>
              <a:cxnLst/>
              <a:rect l="l" t="t" r="r" b="b"/>
              <a:pathLst>
                <a:path w="1549654" h="1549654">
                  <a:moveTo>
                    <a:pt x="0" y="0"/>
                  </a:moveTo>
                  <a:lnTo>
                    <a:pt x="1549654" y="0"/>
                  </a:lnTo>
                  <a:lnTo>
                    <a:pt x="1549654" y="1549654"/>
                  </a:lnTo>
                  <a:lnTo>
                    <a:pt x="0" y="1549654"/>
                  </a:lnTo>
                  <a:lnTo>
                    <a:pt x="0" y="0"/>
                  </a:lnTo>
                  <a:close/>
                </a:path>
              </a:pathLst>
            </a:custGeom>
            <a:blipFill>
              <a:blip r:embed="rId5"/>
              <a:stretch>
                <a:fillRect r="2" b="2"/>
              </a:stretch>
            </a:blipFill>
          </p:spPr>
          <p:txBody>
            <a:bodyPr/>
            <a:lstStyle/>
            <a:p>
              <a:endParaRPr lang="en-US"/>
            </a:p>
          </p:txBody>
        </p:sp>
      </p:grpSp>
      <p:sp>
        <p:nvSpPr>
          <p:cNvPr id="13" name="Freeform 13"/>
          <p:cNvSpPr/>
          <p:nvPr/>
        </p:nvSpPr>
        <p:spPr>
          <a:xfrm>
            <a:off x="13307010" y="1765568"/>
            <a:ext cx="3309640" cy="2214010"/>
          </a:xfrm>
          <a:custGeom>
            <a:avLst/>
            <a:gdLst/>
            <a:ahLst/>
            <a:cxnLst/>
            <a:rect l="l" t="t" r="r" b="b"/>
            <a:pathLst>
              <a:path w="3309640" h="2214010">
                <a:moveTo>
                  <a:pt x="0" y="0"/>
                </a:moveTo>
                <a:lnTo>
                  <a:pt x="3309640" y="0"/>
                </a:lnTo>
                <a:lnTo>
                  <a:pt x="3309640" y="2214010"/>
                </a:lnTo>
                <a:lnTo>
                  <a:pt x="0" y="2214010"/>
                </a:lnTo>
                <a:lnTo>
                  <a:pt x="0" y="0"/>
                </a:lnTo>
                <a:close/>
              </a:path>
            </a:pathLst>
          </a:custGeom>
          <a:blipFill>
            <a:blip r:embed="rId6"/>
            <a:stretch>
              <a:fillRect l="-20205" r="-14477"/>
            </a:stretch>
          </a:blipFill>
        </p:spPr>
        <p:txBody>
          <a:bodyPr/>
          <a:lstStyle/>
          <a:p>
            <a:endParaRPr lang="en-US"/>
          </a:p>
        </p:txBody>
      </p:sp>
      <p:sp>
        <p:nvSpPr>
          <p:cNvPr id="14" name="TextBox 14"/>
          <p:cNvSpPr txBox="1"/>
          <p:nvPr/>
        </p:nvSpPr>
        <p:spPr>
          <a:xfrm>
            <a:off x="7055987" y="5820518"/>
            <a:ext cx="4570647" cy="2801779"/>
          </a:xfrm>
          <a:prstGeom prst="rect">
            <a:avLst/>
          </a:prstGeom>
        </p:spPr>
        <p:txBody>
          <a:bodyPr lIns="0" tIns="0" rIns="0" bIns="0" rtlCol="0" anchor="t">
            <a:spAutoFit/>
          </a:bodyPr>
          <a:lstStyle/>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BrenConnect </a:t>
            </a:r>
          </a:p>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LinkedIn</a:t>
            </a:r>
          </a:p>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Company Website = bio</a:t>
            </a:r>
          </a:p>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Google </a:t>
            </a:r>
          </a:p>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X (Twitter) + Other Social Media Feeds</a:t>
            </a:r>
          </a:p>
        </p:txBody>
      </p:sp>
      <p:sp>
        <p:nvSpPr>
          <p:cNvPr id="15" name="TextBox 15"/>
          <p:cNvSpPr txBox="1"/>
          <p:nvPr/>
        </p:nvSpPr>
        <p:spPr>
          <a:xfrm>
            <a:off x="6030049" y="4648200"/>
            <a:ext cx="5596576" cy="1045210"/>
          </a:xfrm>
          <a:prstGeom prst="rect">
            <a:avLst/>
          </a:prstGeom>
        </p:spPr>
        <p:txBody>
          <a:bodyPr lIns="0" tIns="0" rIns="0" bIns="0" rtlCol="0" anchor="t">
            <a:spAutoFit/>
          </a:bodyPr>
          <a:lstStyle/>
          <a:p>
            <a:pPr algn="ctr">
              <a:lnSpc>
                <a:spcPts val="4160"/>
              </a:lnSpc>
            </a:pPr>
            <a:r>
              <a:rPr lang="en-US" sz="3200" spc="32">
                <a:solidFill>
                  <a:srgbClr val="254D79"/>
                </a:solidFill>
                <a:latin typeface="Raleway 2"/>
                <a:ea typeface="Raleway 2"/>
                <a:cs typeface="Raleway 2"/>
                <a:sym typeface="Raleway 2"/>
              </a:rPr>
              <a:t>Research People's Background  </a:t>
            </a:r>
          </a:p>
        </p:txBody>
      </p:sp>
      <p:sp>
        <p:nvSpPr>
          <p:cNvPr id="16" name="TextBox 16"/>
          <p:cNvSpPr txBox="1"/>
          <p:nvPr/>
        </p:nvSpPr>
        <p:spPr>
          <a:xfrm>
            <a:off x="1046178" y="5677795"/>
            <a:ext cx="5325408" cy="4198906"/>
          </a:xfrm>
          <a:prstGeom prst="rect">
            <a:avLst/>
          </a:prstGeom>
        </p:spPr>
        <p:txBody>
          <a:bodyPr lIns="0" tIns="0" rIns="0" bIns="0" rtlCol="0" anchor="t">
            <a:spAutoFit/>
          </a:bodyPr>
          <a:lstStyle/>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Target Organizations (check out staff directories) </a:t>
            </a:r>
          </a:p>
          <a:p>
            <a:pPr marL="487680" lvl="2" indent="-162560" algn="l">
              <a:lnSpc>
                <a:spcPts val="3600"/>
              </a:lnSpc>
            </a:pPr>
            <a:endParaRPr lang="en-US" sz="2400" spc="192">
              <a:solidFill>
                <a:srgbClr val="003660"/>
              </a:solidFill>
              <a:latin typeface="Raleway 2"/>
              <a:ea typeface="Raleway 2"/>
              <a:cs typeface="Raleway 2"/>
              <a:sym typeface="Raleway 2"/>
            </a:endParaRPr>
          </a:p>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Get referrals </a:t>
            </a:r>
          </a:p>
          <a:p>
            <a:pPr marL="487680" lvl="2" indent="-162560" algn="l">
              <a:lnSpc>
                <a:spcPts val="3600"/>
              </a:lnSpc>
            </a:pPr>
            <a:endParaRPr lang="en-US" sz="2400" spc="192">
              <a:solidFill>
                <a:srgbClr val="003660"/>
              </a:solidFill>
              <a:latin typeface="Raleway 2"/>
              <a:ea typeface="Raleway 2"/>
              <a:cs typeface="Raleway 2"/>
              <a:sym typeface="Raleway 2"/>
            </a:endParaRPr>
          </a:p>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Listen to speakers (podcasts, radio, Bren seminars, NCEAS roundtables, career talks)</a:t>
            </a:r>
          </a:p>
          <a:p>
            <a:pPr marL="487680" lvl="2" indent="-162560" algn="ctr">
              <a:lnSpc>
                <a:spcPts val="3600"/>
              </a:lnSpc>
            </a:pPr>
            <a:r>
              <a:rPr lang="en-US" sz="2400" spc="192">
                <a:solidFill>
                  <a:srgbClr val="003660"/>
                </a:solidFill>
                <a:latin typeface="Raleway 2"/>
                <a:ea typeface="Raleway 2"/>
                <a:cs typeface="Raleway 2"/>
                <a:sym typeface="Raleway 2"/>
              </a:rPr>
              <a:t> </a:t>
            </a:r>
          </a:p>
        </p:txBody>
      </p:sp>
      <p:sp>
        <p:nvSpPr>
          <p:cNvPr id="17" name="TextBox 17"/>
          <p:cNvSpPr txBox="1"/>
          <p:nvPr/>
        </p:nvSpPr>
        <p:spPr>
          <a:xfrm>
            <a:off x="618849" y="4459310"/>
            <a:ext cx="5956211" cy="1045210"/>
          </a:xfrm>
          <a:prstGeom prst="rect">
            <a:avLst/>
          </a:prstGeom>
        </p:spPr>
        <p:txBody>
          <a:bodyPr lIns="0" tIns="0" rIns="0" bIns="0" rtlCol="0" anchor="t">
            <a:spAutoFit/>
          </a:bodyPr>
          <a:lstStyle/>
          <a:p>
            <a:pPr algn="ctr">
              <a:lnSpc>
                <a:spcPts val="4160"/>
              </a:lnSpc>
            </a:pPr>
            <a:r>
              <a:rPr lang="en-US" sz="3200">
                <a:solidFill>
                  <a:srgbClr val="254D79"/>
                </a:solidFill>
                <a:latin typeface="Raleway 2"/>
                <a:ea typeface="Raleway 2"/>
                <a:cs typeface="Raleway 2"/>
                <a:sym typeface="Raleway 2"/>
              </a:rPr>
              <a:t>Identify People You Want to Meet </a:t>
            </a:r>
          </a:p>
        </p:txBody>
      </p:sp>
      <p:sp>
        <p:nvSpPr>
          <p:cNvPr id="18" name="TextBox 18"/>
          <p:cNvSpPr txBox="1"/>
          <p:nvPr/>
        </p:nvSpPr>
        <p:spPr>
          <a:xfrm>
            <a:off x="12217965" y="5525395"/>
            <a:ext cx="5325408" cy="3737239"/>
          </a:xfrm>
          <a:prstGeom prst="rect">
            <a:avLst/>
          </a:prstGeom>
        </p:spPr>
        <p:txBody>
          <a:bodyPr lIns="0" tIns="0" rIns="0" bIns="0" rtlCol="0" anchor="t">
            <a:spAutoFit/>
          </a:bodyPr>
          <a:lstStyle/>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What are you comfortable with?</a:t>
            </a:r>
          </a:p>
          <a:p>
            <a:pPr marL="944880" lvl="3" indent="-236220" algn="l">
              <a:lnSpc>
                <a:spcPts val="3600"/>
              </a:lnSpc>
              <a:buFont typeface="Arial"/>
              <a:buChar char="￭"/>
            </a:pPr>
            <a:r>
              <a:rPr lang="en-US" sz="2400" spc="192">
                <a:solidFill>
                  <a:srgbClr val="003660"/>
                </a:solidFill>
                <a:latin typeface="Raleway 2"/>
                <a:ea typeface="Raleway 2"/>
                <a:cs typeface="Raleway 2"/>
                <a:sym typeface="Raleway 2"/>
              </a:rPr>
              <a:t>Phone/Zoom/In-Person</a:t>
            </a:r>
          </a:p>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What are they comfortable with/what works best for them?</a:t>
            </a:r>
          </a:p>
          <a:p>
            <a:pPr marL="487680" lvl="2" indent="-162560" algn="ctr">
              <a:lnSpc>
                <a:spcPts val="3600"/>
              </a:lnSpc>
            </a:pPr>
            <a:endParaRPr lang="en-US" sz="2400" spc="192">
              <a:solidFill>
                <a:srgbClr val="003660"/>
              </a:solidFill>
              <a:latin typeface="Raleway 2"/>
              <a:ea typeface="Raleway 2"/>
              <a:cs typeface="Raleway 2"/>
              <a:sym typeface="Raleway 2"/>
            </a:endParaRPr>
          </a:p>
          <a:p>
            <a:pPr marL="487680" lvl="2" indent="-162560" algn="ctr">
              <a:lnSpc>
                <a:spcPts val="3600"/>
              </a:lnSpc>
            </a:pPr>
            <a:r>
              <a:rPr lang="en-US" sz="2400" spc="192">
                <a:solidFill>
                  <a:srgbClr val="003660"/>
                </a:solidFill>
                <a:latin typeface="Raleway 2"/>
                <a:ea typeface="Raleway 2"/>
                <a:cs typeface="Raleway 2"/>
                <a:sym typeface="Raleway 2"/>
              </a:rPr>
              <a:t> </a:t>
            </a:r>
          </a:p>
        </p:txBody>
      </p:sp>
      <p:sp>
        <p:nvSpPr>
          <p:cNvPr id="19" name="TextBox 19"/>
          <p:cNvSpPr txBox="1"/>
          <p:nvPr/>
        </p:nvSpPr>
        <p:spPr>
          <a:xfrm>
            <a:off x="12003681" y="4495800"/>
            <a:ext cx="5956211" cy="1045210"/>
          </a:xfrm>
          <a:prstGeom prst="rect">
            <a:avLst/>
          </a:prstGeom>
        </p:spPr>
        <p:txBody>
          <a:bodyPr lIns="0" tIns="0" rIns="0" bIns="0" rtlCol="0" anchor="t">
            <a:spAutoFit/>
          </a:bodyPr>
          <a:lstStyle/>
          <a:p>
            <a:pPr algn="ctr">
              <a:lnSpc>
                <a:spcPts val="4160"/>
              </a:lnSpc>
            </a:pPr>
            <a:r>
              <a:rPr lang="en-US" sz="3200">
                <a:solidFill>
                  <a:srgbClr val="254D79"/>
                </a:solidFill>
                <a:latin typeface="Raleway 2"/>
                <a:ea typeface="Raleway 2"/>
                <a:cs typeface="Raleway 2"/>
                <a:sym typeface="Raleway 2"/>
              </a:rPr>
              <a:t>When/How To Meet With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366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371766"/>
            <a:chOff x="0" y="0"/>
            <a:chExt cx="4816593" cy="624663"/>
          </a:xfrm>
        </p:grpSpPr>
        <p:sp>
          <p:nvSpPr>
            <p:cNvPr id="3" name="Freeform 3"/>
            <p:cNvSpPr/>
            <p:nvPr/>
          </p:nvSpPr>
          <p:spPr>
            <a:xfrm>
              <a:off x="0" y="0"/>
              <a:ext cx="4816592" cy="624663"/>
            </a:xfrm>
            <a:custGeom>
              <a:avLst/>
              <a:gdLst/>
              <a:ahLst/>
              <a:cxnLst/>
              <a:rect l="l" t="t" r="r" b="b"/>
              <a:pathLst>
                <a:path w="4816592" h="624663">
                  <a:moveTo>
                    <a:pt x="0" y="0"/>
                  </a:moveTo>
                  <a:lnTo>
                    <a:pt x="4816592" y="0"/>
                  </a:lnTo>
                  <a:lnTo>
                    <a:pt x="4816592" y="624663"/>
                  </a:lnTo>
                  <a:lnTo>
                    <a:pt x="0" y="624663"/>
                  </a:lnTo>
                  <a:close/>
                </a:path>
              </a:pathLst>
            </a:custGeom>
            <a:solidFill>
              <a:srgbClr val="EDEADF"/>
            </a:solidFill>
          </p:spPr>
          <p:txBody>
            <a:bodyPr/>
            <a:lstStyle/>
            <a:p>
              <a:endParaRPr lang="en-US"/>
            </a:p>
          </p:txBody>
        </p:sp>
        <p:sp>
          <p:nvSpPr>
            <p:cNvPr id="4" name="TextBox 4"/>
            <p:cNvSpPr txBox="1"/>
            <p:nvPr/>
          </p:nvSpPr>
          <p:spPr>
            <a:xfrm>
              <a:off x="0" y="-38100"/>
              <a:ext cx="4816593" cy="66276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028700" y="3055620"/>
            <a:ext cx="16230600" cy="6069330"/>
          </a:xfrm>
          <a:prstGeom prst="rect">
            <a:avLst/>
          </a:prstGeom>
        </p:spPr>
        <p:txBody>
          <a:bodyPr lIns="0" tIns="0" rIns="0" bIns="0" rtlCol="0" anchor="t">
            <a:spAutoFit/>
          </a:bodyPr>
          <a:lstStyle/>
          <a:p>
            <a:pPr algn="l">
              <a:lnSpc>
                <a:spcPts val="4800"/>
              </a:lnSpc>
            </a:pPr>
            <a:r>
              <a:rPr lang="en-US" sz="3200" b="1">
                <a:solidFill>
                  <a:srgbClr val="DAE6E6"/>
                </a:solidFill>
                <a:latin typeface="Nunito Bold"/>
                <a:ea typeface="Nunito Bold"/>
                <a:cs typeface="Nunito Bold"/>
                <a:sym typeface="Nunito Bold"/>
              </a:rPr>
              <a:t>Begin with an effective subject line:</a:t>
            </a:r>
          </a:p>
          <a:p>
            <a:pPr marL="690881" lvl="1" indent="-345440" algn="l">
              <a:lnSpc>
                <a:spcPts val="4800"/>
              </a:lnSpc>
              <a:buFont typeface="Arial"/>
              <a:buChar char="•"/>
            </a:pPr>
            <a:r>
              <a:rPr lang="en-US" sz="3200">
                <a:solidFill>
                  <a:srgbClr val="EDEADF"/>
                </a:solidFill>
                <a:latin typeface="Nunito"/>
                <a:ea typeface="Nunito"/>
                <a:cs typeface="Nunito"/>
                <a:sym typeface="Nunito"/>
              </a:rPr>
              <a:t>Interest in Learning More About Dangermond’s XXX Project</a:t>
            </a:r>
          </a:p>
          <a:p>
            <a:pPr marL="690881" lvl="1" indent="-345440" algn="l">
              <a:lnSpc>
                <a:spcPts val="4800"/>
              </a:lnSpc>
              <a:buFont typeface="Arial"/>
              <a:buChar char="•"/>
            </a:pPr>
            <a:r>
              <a:rPr lang="en-US" sz="3200">
                <a:solidFill>
                  <a:srgbClr val="EDEADF"/>
                </a:solidFill>
                <a:latin typeface="Nunito"/>
                <a:ea typeface="Nunito"/>
                <a:cs typeface="Nunito"/>
                <a:sym typeface="Nunito"/>
              </a:rPr>
              <a:t>Enjoyed Your Seminar Talk - Would Love to Get Your Advice</a:t>
            </a:r>
          </a:p>
          <a:p>
            <a:pPr marL="690881" lvl="1" indent="-345440" algn="l">
              <a:lnSpc>
                <a:spcPts val="4800"/>
              </a:lnSpc>
              <a:buFont typeface="Arial"/>
              <a:buChar char="•"/>
            </a:pPr>
            <a:r>
              <a:rPr lang="en-US" sz="3200">
                <a:solidFill>
                  <a:srgbClr val="EDEADF"/>
                </a:solidFill>
                <a:latin typeface="Nunito"/>
                <a:ea typeface="Nunito"/>
                <a:cs typeface="Nunito"/>
                <a:sym typeface="Nunito"/>
              </a:rPr>
              <a:t>Nice to meet you! Coffee?</a:t>
            </a:r>
          </a:p>
          <a:p>
            <a:pPr algn="l">
              <a:lnSpc>
                <a:spcPts val="4800"/>
              </a:lnSpc>
            </a:pPr>
            <a:endParaRPr lang="en-US" sz="3200">
              <a:solidFill>
                <a:srgbClr val="EDEADF"/>
              </a:solidFill>
              <a:latin typeface="Nunito"/>
              <a:ea typeface="Nunito"/>
              <a:cs typeface="Nunito"/>
              <a:sym typeface="Nunito"/>
            </a:endParaRPr>
          </a:p>
          <a:p>
            <a:pPr algn="l">
              <a:lnSpc>
                <a:spcPts val="4800"/>
              </a:lnSpc>
            </a:pPr>
            <a:r>
              <a:rPr lang="en-US" sz="3200" b="1">
                <a:solidFill>
                  <a:srgbClr val="DAE6E6"/>
                </a:solidFill>
                <a:latin typeface="Nunito Bold"/>
                <a:ea typeface="Nunito Bold"/>
                <a:cs typeface="Nunito Bold"/>
                <a:sym typeface="Nunito Bold"/>
              </a:rPr>
              <a:t>Keep your email short (2-3 paragraphs):</a:t>
            </a:r>
          </a:p>
          <a:p>
            <a:pPr marL="690881" lvl="1" indent="-345440" algn="l">
              <a:lnSpc>
                <a:spcPts val="4800"/>
              </a:lnSpc>
              <a:buFont typeface="Arial"/>
              <a:buChar char="•"/>
            </a:pPr>
            <a:r>
              <a:rPr lang="en-US" sz="3200">
                <a:solidFill>
                  <a:srgbClr val="EDEADF"/>
                </a:solidFill>
                <a:latin typeface="Nunito"/>
                <a:ea typeface="Nunito"/>
                <a:cs typeface="Nunito"/>
                <a:sym typeface="Nunito"/>
              </a:rPr>
              <a:t>Establish a connection and explain why you are contacting them</a:t>
            </a:r>
          </a:p>
          <a:p>
            <a:pPr marL="690881" lvl="1" indent="-345440" algn="l">
              <a:lnSpc>
                <a:spcPts val="4800"/>
              </a:lnSpc>
              <a:buFont typeface="Arial"/>
              <a:buChar char="•"/>
            </a:pPr>
            <a:r>
              <a:rPr lang="en-US" sz="3200">
                <a:solidFill>
                  <a:srgbClr val="EDEADF"/>
                </a:solidFill>
                <a:latin typeface="Nunito"/>
                <a:ea typeface="Nunito"/>
                <a:cs typeface="Nunito"/>
                <a:sym typeface="Nunito"/>
              </a:rPr>
              <a:t>Share about yourself a bit (consider including your resume)</a:t>
            </a:r>
          </a:p>
          <a:p>
            <a:pPr marL="690881" lvl="1" indent="-345440" algn="l">
              <a:lnSpc>
                <a:spcPts val="4800"/>
              </a:lnSpc>
              <a:buFont typeface="Arial"/>
              <a:buChar char="•"/>
            </a:pPr>
            <a:r>
              <a:rPr lang="en-US" sz="3200">
                <a:solidFill>
                  <a:srgbClr val="EDEADF"/>
                </a:solidFill>
                <a:latin typeface="Nunito"/>
                <a:ea typeface="Nunito"/>
                <a:cs typeface="Nunito"/>
                <a:sym typeface="Nunito"/>
              </a:rPr>
              <a:t>Outline next steps</a:t>
            </a:r>
          </a:p>
          <a:p>
            <a:pPr marL="690881" lvl="1" indent="-345440" algn="l">
              <a:lnSpc>
                <a:spcPts val="4800"/>
              </a:lnSpc>
              <a:buFont typeface="Arial"/>
              <a:buChar char="•"/>
            </a:pPr>
            <a:r>
              <a:rPr lang="en-US" sz="3200">
                <a:solidFill>
                  <a:srgbClr val="EDEADF"/>
                </a:solidFill>
                <a:latin typeface="Nunito"/>
                <a:ea typeface="Nunito"/>
                <a:cs typeface="Nunito"/>
                <a:sym typeface="Nunito"/>
              </a:rPr>
              <a:t>End with a professional signature</a:t>
            </a:r>
          </a:p>
        </p:txBody>
      </p:sp>
      <p:sp>
        <p:nvSpPr>
          <p:cNvPr id="6" name="TextBox 6"/>
          <p:cNvSpPr txBox="1"/>
          <p:nvPr/>
        </p:nvSpPr>
        <p:spPr>
          <a:xfrm>
            <a:off x="1028700" y="656928"/>
            <a:ext cx="16230600" cy="953135"/>
          </a:xfrm>
          <a:prstGeom prst="rect">
            <a:avLst/>
          </a:prstGeom>
        </p:spPr>
        <p:txBody>
          <a:bodyPr lIns="0" tIns="0" rIns="0" bIns="0" rtlCol="0" anchor="t">
            <a:spAutoFit/>
          </a:bodyPr>
          <a:lstStyle/>
          <a:p>
            <a:pPr algn="l">
              <a:lnSpc>
                <a:spcPts val="7840"/>
              </a:lnSpc>
            </a:pPr>
            <a:r>
              <a:rPr lang="en-US" sz="5600">
                <a:solidFill>
                  <a:srgbClr val="003660"/>
                </a:solidFill>
                <a:latin typeface="Sanchez"/>
                <a:ea typeface="Sanchez"/>
                <a:cs typeface="Sanchez"/>
                <a:sym typeface="Sanchez"/>
              </a:rPr>
              <a:t>How to Write an Informational Inquiry Email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366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371766"/>
            <a:chOff x="0" y="0"/>
            <a:chExt cx="4816593" cy="624663"/>
          </a:xfrm>
        </p:grpSpPr>
        <p:sp>
          <p:nvSpPr>
            <p:cNvPr id="3" name="Freeform 3"/>
            <p:cNvSpPr/>
            <p:nvPr/>
          </p:nvSpPr>
          <p:spPr>
            <a:xfrm>
              <a:off x="0" y="0"/>
              <a:ext cx="4816592" cy="624663"/>
            </a:xfrm>
            <a:custGeom>
              <a:avLst/>
              <a:gdLst/>
              <a:ahLst/>
              <a:cxnLst/>
              <a:rect l="l" t="t" r="r" b="b"/>
              <a:pathLst>
                <a:path w="4816592" h="624663">
                  <a:moveTo>
                    <a:pt x="0" y="0"/>
                  </a:moveTo>
                  <a:lnTo>
                    <a:pt x="4816592" y="0"/>
                  </a:lnTo>
                  <a:lnTo>
                    <a:pt x="4816592" y="624663"/>
                  </a:lnTo>
                  <a:lnTo>
                    <a:pt x="0" y="624663"/>
                  </a:lnTo>
                  <a:close/>
                </a:path>
              </a:pathLst>
            </a:custGeom>
            <a:solidFill>
              <a:srgbClr val="EDEADF"/>
            </a:solidFill>
          </p:spPr>
          <p:txBody>
            <a:bodyPr/>
            <a:lstStyle/>
            <a:p>
              <a:endParaRPr lang="en-US"/>
            </a:p>
          </p:txBody>
        </p:sp>
        <p:sp>
          <p:nvSpPr>
            <p:cNvPr id="4" name="TextBox 4"/>
            <p:cNvSpPr txBox="1"/>
            <p:nvPr/>
          </p:nvSpPr>
          <p:spPr>
            <a:xfrm>
              <a:off x="0" y="-38100"/>
              <a:ext cx="4816593" cy="66276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3779755" y="3444869"/>
            <a:ext cx="10728490" cy="5622507"/>
          </a:xfrm>
          <a:custGeom>
            <a:avLst/>
            <a:gdLst/>
            <a:ahLst/>
            <a:cxnLst/>
            <a:rect l="l" t="t" r="r" b="b"/>
            <a:pathLst>
              <a:path w="10728490" h="5622507">
                <a:moveTo>
                  <a:pt x="0" y="0"/>
                </a:moveTo>
                <a:lnTo>
                  <a:pt x="10728490" y="0"/>
                </a:lnTo>
                <a:lnTo>
                  <a:pt x="10728490" y="5622508"/>
                </a:lnTo>
                <a:lnTo>
                  <a:pt x="0" y="5622508"/>
                </a:lnTo>
                <a:lnTo>
                  <a:pt x="0" y="0"/>
                </a:lnTo>
                <a:close/>
              </a:path>
            </a:pathLst>
          </a:custGeom>
          <a:blipFill>
            <a:blip r:embed="rId2"/>
            <a:stretch>
              <a:fillRect t="-6530" r="-5338"/>
            </a:stretch>
          </a:blipFill>
          <a:ln w="19050" cap="sq">
            <a:solidFill>
              <a:srgbClr val="DAE6E6"/>
            </a:solidFill>
            <a:prstDash val="solid"/>
            <a:miter/>
          </a:ln>
        </p:spPr>
        <p:txBody>
          <a:bodyPr/>
          <a:lstStyle/>
          <a:p>
            <a:endParaRPr lang="en-US"/>
          </a:p>
        </p:txBody>
      </p:sp>
      <p:sp>
        <p:nvSpPr>
          <p:cNvPr id="6" name="TextBox 6"/>
          <p:cNvSpPr txBox="1"/>
          <p:nvPr/>
        </p:nvSpPr>
        <p:spPr>
          <a:xfrm>
            <a:off x="1028700" y="656928"/>
            <a:ext cx="16230600" cy="953135"/>
          </a:xfrm>
          <a:prstGeom prst="rect">
            <a:avLst/>
          </a:prstGeom>
        </p:spPr>
        <p:txBody>
          <a:bodyPr lIns="0" tIns="0" rIns="0" bIns="0" rtlCol="0" anchor="t">
            <a:spAutoFit/>
          </a:bodyPr>
          <a:lstStyle/>
          <a:p>
            <a:pPr algn="l">
              <a:lnSpc>
                <a:spcPts val="7840"/>
              </a:lnSpc>
            </a:pPr>
            <a:r>
              <a:rPr lang="en-US" sz="5600">
                <a:solidFill>
                  <a:srgbClr val="003660"/>
                </a:solidFill>
                <a:latin typeface="Sanchez"/>
                <a:ea typeface="Sanchez"/>
                <a:cs typeface="Sanchez"/>
                <a:sym typeface="Sanchez"/>
              </a:rPr>
              <a:t>How to Write an Informational Inquiry Email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366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371766"/>
            <a:chOff x="0" y="0"/>
            <a:chExt cx="4816593" cy="624663"/>
          </a:xfrm>
        </p:grpSpPr>
        <p:sp>
          <p:nvSpPr>
            <p:cNvPr id="3" name="Freeform 3"/>
            <p:cNvSpPr/>
            <p:nvPr/>
          </p:nvSpPr>
          <p:spPr>
            <a:xfrm>
              <a:off x="0" y="0"/>
              <a:ext cx="4816592" cy="624663"/>
            </a:xfrm>
            <a:custGeom>
              <a:avLst/>
              <a:gdLst/>
              <a:ahLst/>
              <a:cxnLst/>
              <a:rect l="l" t="t" r="r" b="b"/>
              <a:pathLst>
                <a:path w="4816592" h="624663">
                  <a:moveTo>
                    <a:pt x="0" y="0"/>
                  </a:moveTo>
                  <a:lnTo>
                    <a:pt x="4816592" y="0"/>
                  </a:lnTo>
                  <a:lnTo>
                    <a:pt x="4816592" y="624663"/>
                  </a:lnTo>
                  <a:lnTo>
                    <a:pt x="0" y="624663"/>
                  </a:lnTo>
                  <a:close/>
                </a:path>
              </a:pathLst>
            </a:custGeom>
            <a:solidFill>
              <a:srgbClr val="EDEADF"/>
            </a:solidFill>
          </p:spPr>
          <p:txBody>
            <a:bodyPr/>
            <a:lstStyle/>
            <a:p>
              <a:endParaRPr lang="en-US"/>
            </a:p>
          </p:txBody>
        </p:sp>
        <p:sp>
          <p:nvSpPr>
            <p:cNvPr id="4" name="TextBox 4"/>
            <p:cNvSpPr txBox="1"/>
            <p:nvPr/>
          </p:nvSpPr>
          <p:spPr>
            <a:xfrm>
              <a:off x="0" y="-38100"/>
              <a:ext cx="4816593" cy="66276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772038" y="2983230"/>
            <a:ext cx="16230600" cy="6256020"/>
          </a:xfrm>
          <a:prstGeom prst="rect">
            <a:avLst/>
          </a:prstGeom>
        </p:spPr>
        <p:txBody>
          <a:bodyPr lIns="0" tIns="0" rIns="0" bIns="0" rtlCol="0" anchor="t">
            <a:spAutoFit/>
          </a:bodyPr>
          <a:lstStyle/>
          <a:p>
            <a:pPr algn="l">
              <a:lnSpc>
                <a:spcPts val="4199"/>
              </a:lnSpc>
            </a:pPr>
            <a:r>
              <a:rPr lang="en-US" sz="2799" b="1">
                <a:solidFill>
                  <a:srgbClr val="DAE6E6"/>
                </a:solidFill>
                <a:latin typeface="Nunito Bold"/>
                <a:ea typeface="Nunito Bold"/>
                <a:cs typeface="Nunito Bold"/>
                <a:sym typeface="Nunito Bold"/>
              </a:rPr>
              <a:t>Forward your original email with a polite note:</a:t>
            </a:r>
          </a:p>
          <a:p>
            <a:pPr marL="604519" lvl="1" indent="-302260" algn="l">
              <a:lnSpc>
                <a:spcPts val="4199"/>
              </a:lnSpc>
              <a:buFont typeface="Arial"/>
              <a:buChar char="•"/>
            </a:pPr>
            <a:r>
              <a:rPr lang="en-US" sz="2799">
                <a:solidFill>
                  <a:srgbClr val="EDEADF"/>
                </a:solidFill>
                <a:latin typeface="Nunito"/>
                <a:ea typeface="Nunito"/>
                <a:cs typeface="Nunito"/>
                <a:sym typeface="Nunito"/>
              </a:rPr>
              <a:t>After one or more weeks</a:t>
            </a:r>
          </a:p>
          <a:p>
            <a:pPr marL="604519" lvl="1" indent="-302260" algn="l">
              <a:lnSpc>
                <a:spcPts val="4199"/>
              </a:lnSpc>
              <a:buFont typeface="Arial"/>
              <a:buChar char="•"/>
            </a:pPr>
            <a:r>
              <a:rPr lang="en-US" sz="2799">
                <a:solidFill>
                  <a:srgbClr val="EDEADF"/>
                </a:solidFill>
                <a:latin typeface="Nunito"/>
                <a:ea typeface="Nunito"/>
                <a:cs typeface="Nunito"/>
                <a:sym typeface="Nunito"/>
              </a:rPr>
              <a:t>Remember they are also busy professionals</a:t>
            </a:r>
          </a:p>
          <a:p>
            <a:pPr algn="l">
              <a:lnSpc>
                <a:spcPts val="4199"/>
              </a:lnSpc>
            </a:pPr>
            <a:endParaRPr lang="en-US" sz="2799">
              <a:solidFill>
                <a:srgbClr val="EDEADF"/>
              </a:solidFill>
              <a:latin typeface="Nunito"/>
              <a:ea typeface="Nunito"/>
              <a:cs typeface="Nunito"/>
              <a:sym typeface="Nunito"/>
            </a:endParaRPr>
          </a:p>
          <a:p>
            <a:pPr algn="l">
              <a:lnSpc>
                <a:spcPts val="4199"/>
              </a:lnSpc>
            </a:pPr>
            <a:r>
              <a:rPr lang="en-US" sz="2799" b="1">
                <a:solidFill>
                  <a:srgbClr val="DAE6E6"/>
                </a:solidFill>
                <a:latin typeface="Nunito Bold"/>
                <a:ea typeface="Nunito Bold"/>
                <a:cs typeface="Nunito Bold"/>
                <a:sym typeface="Nunito Bold"/>
              </a:rPr>
              <a:t>You can say something like:</a:t>
            </a:r>
          </a:p>
          <a:p>
            <a:pPr marL="604519" lvl="1" indent="-302260" algn="l">
              <a:lnSpc>
                <a:spcPts val="4199"/>
              </a:lnSpc>
              <a:buFont typeface="Arial"/>
              <a:buChar char="•"/>
            </a:pPr>
            <a:r>
              <a:rPr lang="en-US" sz="2799">
                <a:solidFill>
                  <a:srgbClr val="EDEADF"/>
                </a:solidFill>
                <a:latin typeface="Nunito"/>
                <a:ea typeface="Nunito"/>
                <a:cs typeface="Nunito"/>
                <a:sym typeface="Nunito"/>
              </a:rPr>
              <a:t>“I know you must be busy, but I wanted to follow up on my message from last week to make sure you received it.”</a:t>
            </a:r>
          </a:p>
          <a:p>
            <a:pPr algn="l">
              <a:lnSpc>
                <a:spcPts val="4199"/>
              </a:lnSpc>
            </a:pPr>
            <a:endParaRPr lang="en-US" sz="2799">
              <a:solidFill>
                <a:srgbClr val="EDEADF"/>
              </a:solidFill>
              <a:latin typeface="Nunito"/>
              <a:ea typeface="Nunito"/>
              <a:cs typeface="Nunito"/>
              <a:sym typeface="Nunito"/>
            </a:endParaRPr>
          </a:p>
          <a:p>
            <a:pPr algn="l">
              <a:lnSpc>
                <a:spcPts val="4199"/>
              </a:lnSpc>
            </a:pPr>
            <a:r>
              <a:rPr lang="en-US" sz="2799" b="1">
                <a:solidFill>
                  <a:srgbClr val="DAE6E6"/>
                </a:solidFill>
                <a:latin typeface="Nunito Bold"/>
                <a:ea typeface="Nunito Bold"/>
                <a:cs typeface="Nunito Bold"/>
                <a:sym typeface="Nunito Bold"/>
              </a:rPr>
              <a:t>Offer to facilitate the process:</a:t>
            </a:r>
          </a:p>
          <a:p>
            <a:pPr marL="604519" lvl="1" indent="-302260" algn="l">
              <a:lnSpc>
                <a:spcPts val="4199"/>
              </a:lnSpc>
              <a:buFont typeface="Arial"/>
              <a:buChar char="•"/>
            </a:pPr>
            <a:r>
              <a:rPr lang="en-US" sz="2799">
                <a:solidFill>
                  <a:srgbClr val="EDEADF"/>
                </a:solidFill>
                <a:latin typeface="Nunito"/>
                <a:ea typeface="Nunito"/>
                <a:cs typeface="Nunito"/>
                <a:sym typeface="Nunito"/>
              </a:rPr>
              <a:t>Make the process easy for them</a:t>
            </a:r>
          </a:p>
          <a:p>
            <a:pPr marL="604519" lvl="1" indent="-302260" algn="l">
              <a:lnSpc>
                <a:spcPts val="4199"/>
              </a:lnSpc>
              <a:buFont typeface="Arial"/>
              <a:buChar char="•"/>
            </a:pPr>
            <a:r>
              <a:rPr lang="en-US" sz="2799">
                <a:solidFill>
                  <a:srgbClr val="EDEADF"/>
                </a:solidFill>
                <a:latin typeface="Nunito"/>
                <a:ea typeface="Nunito"/>
                <a:cs typeface="Nunito"/>
                <a:sym typeface="Nunito"/>
              </a:rPr>
              <a:t>Give them some days/times that will work for you</a:t>
            </a:r>
          </a:p>
          <a:p>
            <a:pPr marL="604519" lvl="1" indent="-302260" algn="l">
              <a:lnSpc>
                <a:spcPts val="4199"/>
              </a:lnSpc>
              <a:buFont typeface="Arial"/>
              <a:buChar char="•"/>
            </a:pPr>
            <a:r>
              <a:rPr lang="en-US" sz="2799">
                <a:solidFill>
                  <a:srgbClr val="EDEADF"/>
                </a:solidFill>
                <a:latin typeface="Nunito"/>
                <a:ea typeface="Nunito"/>
                <a:cs typeface="Nunito"/>
                <a:sym typeface="Nunito"/>
              </a:rPr>
              <a:t>Offer to call, meet in-person, or correspond through email if that might be easier for them</a:t>
            </a:r>
          </a:p>
        </p:txBody>
      </p:sp>
      <p:sp>
        <p:nvSpPr>
          <p:cNvPr id="6" name="TextBox 6"/>
          <p:cNvSpPr txBox="1"/>
          <p:nvPr/>
        </p:nvSpPr>
        <p:spPr>
          <a:xfrm>
            <a:off x="1028700" y="656928"/>
            <a:ext cx="16230600" cy="953135"/>
          </a:xfrm>
          <a:prstGeom prst="rect">
            <a:avLst/>
          </a:prstGeom>
        </p:spPr>
        <p:txBody>
          <a:bodyPr lIns="0" tIns="0" rIns="0" bIns="0" rtlCol="0" anchor="t">
            <a:spAutoFit/>
          </a:bodyPr>
          <a:lstStyle/>
          <a:p>
            <a:pPr algn="l">
              <a:lnSpc>
                <a:spcPts val="7840"/>
              </a:lnSpc>
            </a:pPr>
            <a:r>
              <a:rPr lang="en-US" sz="5600">
                <a:solidFill>
                  <a:srgbClr val="003660"/>
                </a:solidFill>
                <a:latin typeface="Sanchez"/>
                <a:ea typeface="Sanchez"/>
                <a:cs typeface="Sanchez"/>
                <a:sym typeface="Sanchez"/>
              </a:rPr>
              <a:t>When + How Often To Follow Up (if needed)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DEADF"/>
        </a:solidFill>
        <a:effectLst/>
      </p:bgPr>
    </p:bg>
    <p:spTree>
      <p:nvGrpSpPr>
        <p:cNvPr id="1" name=""/>
        <p:cNvGrpSpPr/>
        <p:nvPr/>
      </p:nvGrpSpPr>
      <p:grpSpPr>
        <a:xfrm>
          <a:off x="0" y="0"/>
          <a:ext cx="0" cy="0"/>
          <a:chOff x="0" y="0"/>
          <a:chExt cx="0" cy="0"/>
        </a:xfrm>
      </p:grpSpPr>
      <p:sp>
        <p:nvSpPr>
          <p:cNvPr id="2" name="Freeform 2"/>
          <p:cNvSpPr/>
          <p:nvPr/>
        </p:nvSpPr>
        <p:spPr>
          <a:xfrm>
            <a:off x="641787" y="1392555"/>
            <a:ext cx="7315200" cy="91440"/>
          </a:xfrm>
          <a:custGeom>
            <a:avLst/>
            <a:gdLst/>
            <a:ahLst/>
            <a:cxnLst/>
            <a:rect l="l" t="t" r="r" b="b"/>
            <a:pathLst>
              <a:path w="7315200" h="91440">
                <a:moveTo>
                  <a:pt x="0" y="0"/>
                </a:moveTo>
                <a:lnTo>
                  <a:pt x="7315200" y="0"/>
                </a:lnTo>
                <a:lnTo>
                  <a:pt x="7315200" y="91440"/>
                </a:lnTo>
                <a:lnTo>
                  <a:pt x="0" y="914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118207" y="6323353"/>
            <a:ext cx="18406207" cy="3963647"/>
          </a:xfrm>
          <a:custGeom>
            <a:avLst/>
            <a:gdLst/>
            <a:ahLst/>
            <a:cxnLst/>
            <a:rect l="l" t="t" r="r" b="b"/>
            <a:pathLst>
              <a:path w="18406207" h="3963647">
                <a:moveTo>
                  <a:pt x="0" y="0"/>
                </a:moveTo>
                <a:lnTo>
                  <a:pt x="18406207" y="0"/>
                </a:lnTo>
                <a:lnTo>
                  <a:pt x="18406207" y="3963647"/>
                </a:lnTo>
                <a:lnTo>
                  <a:pt x="0" y="3963647"/>
                </a:lnTo>
                <a:lnTo>
                  <a:pt x="0" y="0"/>
                </a:lnTo>
                <a:close/>
              </a:path>
            </a:pathLst>
          </a:custGeom>
          <a:blipFill>
            <a:blip r:embed="rId3"/>
            <a:stretch>
              <a:fillRect t="-110914" b="-34044"/>
            </a:stretch>
          </a:blipFill>
        </p:spPr>
        <p:txBody>
          <a:bodyPr/>
          <a:lstStyle/>
          <a:p>
            <a:endParaRPr lang="en-US"/>
          </a:p>
        </p:txBody>
      </p:sp>
      <p:sp>
        <p:nvSpPr>
          <p:cNvPr id="4" name="Freeform 4"/>
          <p:cNvSpPr/>
          <p:nvPr/>
        </p:nvSpPr>
        <p:spPr>
          <a:xfrm flipH="1">
            <a:off x="11326141" y="-152005"/>
            <a:ext cx="6961859" cy="10439005"/>
          </a:xfrm>
          <a:custGeom>
            <a:avLst/>
            <a:gdLst/>
            <a:ahLst/>
            <a:cxnLst/>
            <a:rect l="l" t="t" r="r" b="b"/>
            <a:pathLst>
              <a:path w="6961859" h="10439005">
                <a:moveTo>
                  <a:pt x="6961859" y="0"/>
                </a:moveTo>
                <a:lnTo>
                  <a:pt x="0" y="0"/>
                </a:lnTo>
                <a:lnTo>
                  <a:pt x="0" y="10439005"/>
                </a:lnTo>
                <a:lnTo>
                  <a:pt x="6961859" y="10439005"/>
                </a:lnTo>
                <a:lnTo>
                  <a:pt x="6961859" y="0"/>
                </a:lnTo>
                <a:close/>
              </a:path>
            </a:pathLst>
          </a:custGeom>
          <a:blipFill>
            <a:blip r:embed="rId4"/>
            <a:stretch>
              <a:fillRect l="-11852" r="-11852"/>
            </a:stretch>
          </a:blipFill>
        </p:spPr>
        <p:txBody>
          <a:bodyPr/>
          <a:lstStyle/>
          <a:p>
            <a:endParaRPr lang="en-US"/>
          </a:p>
        </p:txBody>
      </p:sp>
      <p:sp>
        <p:nvSpPr>
          <p:cNvPr id="5" name="TextBox 5"/>
          <p:cNvSpPr txBox="1"/>
          <p:nvPr/>
        </p:nvSpPr>
        <p:spPr>
          <a:xfrm>
            <a:off x="641787" y="558800"/>
            <a:ext cx="13569746" cy="833756"/>
          </a:xfrm>
          <a:prstGeom prst="rect">
            <a:avLst/>
          </a:prstGeom>
        </p:spPr>
        <p:txBody>
          <a:bodyPr lIns="0" tIns="0" rIns="0" bIns="0" rtlCol="0" anchor="t">
            <a:spAutoFit/>
          </a:bodyPr>
          <a:lstStyle/>
          <a:p>
            <a:pPr algn="l">
              <a:lnSpc>
                <a:spcPts val="6200"/>
              </a:lnSpc>
            </a:pPr>
            <a:r>
              <a:rPr lang="en-US" sz="6200">
                <a:solidFill>
                  <a:srgbClr val="04859B"/>
                </a:solidFill>
                <a:latin typeface="Raleway Heavy"/>
                <a:ea typeface="Raleway Heavy"/>
                <a:cs typeface="Raleway Heavy"/>
                <a:sym typeface="Raleway Heavy"/>
              </a:rPr>
              <a:t>During</a:t>
            </a:r>
          </a:p>
        </p:txBody>
      </p:sp>
      <p:sp>
        <p:nvSpPr>
          <p:cNvPr id="6" name="TextBox 6"/>
          <p:cNvSpPr txBox="1"/>
          <p:nvPr/>
        </p:nvSpPr>
        <p:spPr>
          <a:xfrm>
            <a:off x="641787" y="2460401"/>
            <a:ext cx="10494355" cy="5705475"/>
          </a:xfrm>
          <a:prstGeom prst="rect">
            <a:avLst/>
          </a:prstGeom>
        </p:spPr>
        <p:txBody>
          <a:bodyPr lIns="0" tIns="0" rIns="0" bIns="0" rtlCol="0" anchor="t">
            <a:spAutoFit/>
          </a:bodyPr>
          <a:lstStyle/>
          <a:p>
            <a:pPr algn="l">
              <a:lnSpc>
                <a:spcPts val="3450"/>
              </a:lnSpc>
            </a:pPr>
            <a:r>
              <a:rPr lang="en-US" sz="3000" b="1">
                <a:solidFill>
                  <a:srgbClr val="003660"/>
                </a:solidFill>
                <a:latin typeface="Raleway 1 Bold"/>
                <a:ea typeface="Raleway 1 Bold"/>
                <a:cs typeface="Raleway 1 Bold"/>
                <a:sym typeface="Raleway 1 Bold"/>
              </a:rPr>
              <a:t>Keep in Mind:</a:t>
            </a:r>
          </a:p>
          <a:p>
            <a:pPr algn="l">
              <a:lnSpc>
                <a:spcPts val="3450"/>
              </a:lnSpc>
            </a:pPr>
            <a:endParaRPr lang="en-US" sz="3000" b="1">
              <a:solidFill>
                <a:srgbClr val="003660"/>
              </a:solidFill>
              <a:latin typeface="Raleway 1 Bold"/>
              <a:ea typeface="Raleway 1 Bold"/>
              <a:cs typeface="Raleway 1 Bold"/>
              <a:sym typeface="Raleway 1 Bold"/>
            </a:endParaRPr>
          </a:p>
          <a:p>
            <a:pPr marL="647700" lvl="1" indent="-323850" algn="l">
              <a:lnSpc>
                <a:spcPts val="3450"/>
              </a:lnSpc>
              <a:buFont typeface="Arial"/>
              <a:buChar char="•"/>
            </a:pPr>
            <a:r>
              <a:rPr lang="en-US" sz="3000">
                <a:solidFill>
                  <a:srgbClr val="003660"/>
                </a:solidFill>
                <a:latin typeface="Raleway 1"/>
                <a:ea typeface="Raleway 1"/>
                <a:cs typeface="Raleway 1"/>
                <a:sym typeface="Raleway 1"/>
              </a:rPr>
              <a:t>Zoom--present yourself in the right light. How?</a:t>
            </a:r>
          </a:p>
          <a:p>
            <a:pPr marL="647700" lvl="1" indent="-323850" algn="l">
              <a:lnSpc>
                <a:spcPts val="3450"/>
              </a:lnSpc>
              <a:buFont typeface="Arial"/>
              <a:buChar char="•"/>
            </a:pPr>
            <a:r>
              <a:rPr lang="en-US" sz="3000">
                <a:solidFill>
                  <a:srgbClr val="003660"/>
                </a:solidFill>
                <a:latin typeface="Raleway 1"/>
                <a:ea typeface="Raleway 1"/>
                <a:cs typeface="Raleway 1"/>
                <a:sym typeface="Raleway 1"/>
              </a:rPr>
              <a:t>Make the best impression--how?</a:t>
            </a:r>
          </a:p>
          <a:p>
            <a:pPr marL="647700" lvl="1" indent="-323850" algn="l">
              <a:lnSpc>
                <a:spcPts val="3450"/>
              </a:lnSpc>
              <a:buFont typeface="Arial"/>
              <a:buChar char="•"/>
            </a:pPr>
            <a:r>
              <a:rPr lang="en-US" sz="3000">
                <a:solidFill>
                  <a:srgbClr val="003660"/>
                </a:solidFill>
                <a:latin typeface="Raleway 1"/>
                <a:ea typeface="Raleway 1"/>
                <a:cs typeface="Raleway 1"/>
                <a:sym typeface="Raleway 1"/>
              </a:rPr>
              <a:t>Ask for advice and come away with something tangible</a:t>
            </a:r>
          </a:p>
          <a:p>
            <a:pPr marL="647700" lvl="1" indent="-323850" algn="l">
              <a:lnSpc>
                <a:spcPts val="3450"/>
              </a:lnSpc>
              <a:buFont typeface="Arial"/>
              <a:buChar char="•"/>
            </a:pPr>
            <a:r>
              <a:rPr lang="en-US" sz="3000">
                <a:solidFill>
                  <a:srgbClr val="003660"/>
                </a:solidFill>
                <a:latin typeface="Raleway 1"/>
                <a:ea typeface="Raleway 1"/>
                <a:cs typeface="Raleway 1"/>
                <a:sym typeface="Raleway 1"/>
              </a:rPr>
              <a:t>You are playing the long game</a:t>
            </a:r>
          </a:p>
          <a:p>
            <a:pPr algn="l">
              <a:lnSpc>
                <a:spcPts val="3450"/>
              </a:lnSpc>
            </a:pPr>
            <a:endParaRPr lang="en-US" sz="3000">
              <a:solidFill>
                <a:srgbClr val="003660"/>
              </a:solidFill>
              <a:latin typeface="Raleway 1"/>
              <a:ea typeface="Raleway 1"/>
              <a:cs typeface="Raleway 1"/>
              <a:sym typeface="Raleway 1"/>
            </a:endParaRPr>
          </a:p>
          <a:p>
            <a:pPr algn="l">
              <a:lnSpc>
                <a:spcPts val="3450"/>
              </a:lnSpc>
            </a:pPr>
            <a:endParaRPr lang="en-US" sz="3000">
              <a:solidFill>
                <a:srgbClr val="003660"/>
              </a:solidFill>
              <a:latin typeface="Raleway 1"/>
              <a:ea typeface="Raleway 1"/>
              <a:cs typeface="Raleway 1"/>
              <a:sym typeface="Raleway 1"/>
            </a:endParaRPr>
          </a:p>
          <a:p>
            <a:pPr algn="l">
              <a:lnSpc>
                <a:spcPts val="3450"/>
              </a:lnSpc>
            </a:pPr>
            <a:endParaRPr lang="en-US" sz="3000">
              <a:solidFill>
                <a:srgbClr val="003660"/>
              </a:solidFill>
              <a:latin typeface="Raleway 1"/>
              <a:ea typeface="Raleway 1"/>
              <a:cs typeface="Raleway 1"/>
              <a:sym typeface="Raleway 1"/>
            </a:endParaRPr>
          </a:p>
          <a:p>
            <a:pPr algn="l">
              <a:lnSpc>
                <a:spcPts val="3450"/>
              </a:lnSpc>
            </a:pPr>
            <a:endParaRPr lang="en-US" sz="3000">
              <a:solidFill>
                <a:srgbClr val="003660"/>
              </a:solidFill>
              <a:latin typeface="Raleway 1"/>
              <a:ea typeface="Raleway 1"/>
              <a:cs typeface="Raleway 1"/>
              <a:sym typeface="Raleway 1"/>
            </a:endParaRPr>
          </a:p>
          <a:p>
            <a:pPr algn="l">
              <a:lnSpc>
                <a:spcPts val="3450"/>
              </a:lnSpc>
            </a:pPr>
            <a:r>
              <a:rPr lang="en-US" sz="3000" b="1">
                <a:solidFill>
                  <a:srgbClr val="003660"/>
                </a:solidFill>
                <a:latin typeface="Raleway 1 Bold"/>
                <a:ea typeface="Raleway 1 Bold"/>
                <a:cs typeface="Raleway 1 Bold"/>
                <a:sym typeface="Raleway 1 Bold"/>
              </a:rPr>
              <a:t>Access Resources on BrenConnect:</a:t>
            </a:r>
          </a:p>
          <a:p>
            <a:pPr algn="l">
              <a:lnSpc>
                <a:spcPts val="3450"/>
              </a:lnSpc>
            </a:pPr>
            <a:endParaRPr lang="en-US" sz="3000" b="1">
              <a:solidFill>
                <a:srgbClr val="003660"/>
              </a:solidFill>
              <a:latin typeface="Raleway 1 Bold"/>
              <a:ea typeface="Raleway 1 Bold"/>
              <a:cs typeface="Raleway 1 Bold"/>
              <a:sym typeface="Raleway 1 Bold"/>
            </a:endParaRPr>
          </a:p>
          <a:p>
            <a:pPr marL="647700" lvl="1" indent="-323850" algn="l">
              <a:lnSpc>
                <a:spcPts val="3450"/>
              </a:lnSpc>
              <a:buFont typeface="Arial"/>
              <a:buChar char="•"/>
            </a:pPr>
            <a:r>
              <a:rPr lang="en-US" sz="3000" u="sng">
                <a:solidFill>
                  <a:srgbClr val="0104FF"/>
                </a:solidFill>
                <a:latin typeface="Raleway 1"/>
                <a:ea typeface="Raleway 1"/>
                <a:cs typeface="Raleway 1"/>
                <a:sym typeface="Raleway 1"/>
                <a:hlinkClick r:id="rId5" tooltip="https://brenconnect.bren.ucsb.edu/s/article/Sample-Informational-Interview-Questions"/>
              </a:rPr>
              <a:t>Questions to Ask</a:t>
            </a:r>
          </a:p>
        </p:txBody>
      </p:sp>
      <p:pic>
        <p:nvPicPr>
          <p:cNvPr id="7" name="Picture 7"/>
          <p:cNvPicPr>
            <a:picLocks noChangeAspect="1"/>
          </p:cNvPicPr>
          <p:nvPr/>
        </p:nvPicPr>
        <p:blipFill>
          <a:blip r:embed="rId6"/>
          <a:stretch>
            <a:fillRect/>
          </a:stretch>
        </p:blipFill>
        <p:spPr>
          <a:xfrm>
            <a:off x="4450710" y="7342837"/>
            <a:ext cx="2666731" cy="266673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371766"/>
            <a:chOff x="0" y="0"/>
            <a:chExt cx="4816593" cy="624663"/>
          </a:xfrm>
        </p:grpSpPr>
        <p:sp>
          <p:nvSpPr>
            <p:cNvPr id="3" name="Freeform 3"/>
            <p:cNvSpPr/>
            <p:nvPr/>
          </p:nvSpPr>
          <p:spPr>
            <a:xfrm>
              <a:off x="0" y="0"/>
              <a:ext cx="4816592" cy="624663"/>
            </a:xfrm>
            <a:custGeom>
              <a:avLst/>
              <a:gdLst/>
              <a:ahLst/>
              <a:cxnLst/>
              <a:rect l="l" t="t" r="r" b="b"/>
              <a:pathLst>
                <a:path w="4816592" h="624663">
                  <a:moveTo>
                    <a:pt x="0" y="0"/>
                  </a:moveTo>
                  <a:lnTo>
                    <a:pt x="4816592" y="0"/>
                  </a:lnTo>
                  <a:lnTo>
                    <a:pt x="4816592" y="624663"/>
                  </a:lnTo>
                  <a:lnTo>
                    <a:pt x="0" y="624663"/>
                  </a:lnTo>
                  <a:close/>
                </a:path>
              </a:pathLst>
            </a:custGeom>
            <a:solidFill>
              <a:srgbClr val="003660"/>
            </a:solidFill>
          </p:spPr>
          <p:txBody>
            <a:bodyPr/>
            <a:lstStyle/>
            <a:p>
              <a:endParaRPr lang="en-US"/>
            </a:p>
          </p:txBody>
        </p:sp>
        <p:sp>
          <p:nvSpPr>
            <p:cNvPr id="4" name="TextBox 4"/>
            <p:cNvSpPr txBox="1"/>
            <p:nvPr/>
          </p:nvSpPr>
          <p:spPr>
            <a:xfrm>
              <a:off x="0" y="-38100"/>
              <a:ext cx="4816593" cy="66276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028700" y="656928"/>
            <a:ext cx="16230600" cy="953135"/>
          </a:xfrm>
          <a:prstGeom prst="rect">
            <a:avLst/>
          </a:prstGeom>
        </p:spPr>
        <p:txBody>
          <a:bodyPr lIns="0" tIns="0" rIns="0" bIns="0" rtlCol="0" anchor="t">
            <a:spAutoFit/>
          </a:bodyPr>
          <a:lstStyle/>
          <a:p>
            <a:pPr algn="l">
              <a:lnSpc>
                <a:spcPts val="7840"/>
              </a:lnSpc>
            </a:pPr>
            <a:r>
              <a:rPr lang="en-US" sz="5600">
                <a:solidFill>
                  <a:srgbClr val="FFFFFF"/>
                </a:solidFill>
                <a:latin typeface="Sanchez"/>
                <a:ea typeface="Sanchez"/>
                <a:cs typeface="Sanchez"/>
                <a:sym typeface="Sanchez"/>
              </a:rPr>
              <a:t>Sample Informational Meeting Questions</a:t>
            </a:r>
          </a:p>
        </p:txBody>
      </p:sp>
      <p:sp>
        <p:nvSpPr>
          <p:cNvPr id="6" name="TextBox 6"/>
          <p:cNvSpPr txBox="1"/>
          <p:nvPr/>
        </p:nvSpPr>
        <p:spPr>
          <a:xfrm>
            <a:off x="1028700" y="3017520"/>
            <a:ext cx="16230600" cy="5159105"/>
          </a:xfrm>
          <a:prstGeom prst="rect">
            <a:avLst/>
          </a:prstGeom>
        </p:spPr>
        <p:txBody>
          <a:bodyPr lIns="0" tIns="0" rIns="0" bIns="0" rtlCol="0" anchor="t">
            <a:spAutoFit/>
          </a:bodyPr>
          <a:lstStyle/>
          <a:p>
            <a:pPr algn="l">
              <a:lnSpc>
                <a:spcPts val="5760"/>
              </a:lnSpc>
            </a:pPr>
            <a:r>
              <a:rPr lang="en-US" sz="3600" b="1" dirty="0">
                <a:solidFill>
                  <a:srgbClr val="04859B"/>
                </a:solidFill>
                <a:latin typeface="Nunito Bold"/>
                <a:ea typeface="Nunito Bold"/>
                <a:cs typeface="Nunito Bold"/>
                <a:sym typeface="Nunito Bold"/>
              </a:rPr>
              <a:t>About their Job / Career / Organization:</a:t>
            </a:r>
          </a:p>
          <a:p>
            <a:pPr marL="777240" lvl="1" indent="-388620" algn="l">
              <a:lnSpc>
                <a:spcPts val="5760"/>
              </a:lnSpc>
              <a:buFont typeface="Arial"/>
              <a:buChar char="•"/>
            </a:pPr>
            <a:r>
              <a:rPr lang="en-US" sz="3600" dirty="0">
                <a:solidFill>
                  <a:srgbClr val="000000"/>
                </a:solidFill>
                <a:latin typeface="Nunito"/>
                <a:ea typeface="Nunito"/>
                <a:cs typeface="Nunito"/>
                <a:sym typeface="Nunito"/>
              </a:rPr>
              <a:t>What makes you successful in this role?</a:t>
            </a:r>
            <a:endParaRPr lang="en-US" sz="3600" dirty="0">
              <a:solidFill>
                <a:srgbClr val="000000"/>
              </a:solidFill>
              <a:latin typeface="Nunito"/>
              <a:ea typeface="Nunito"/>
              <a:cs typeface="Nunito"/>
            </a:endParaRPr>
          </a:p>
          <a:p>
            <a:pPr marL="777240" lvl="1" indent="-388620" algn="l">
              <a:lnSpc>
                <a:spcPts val="5760"/>
              </a:lnSpc>
              <a:buFont typeface="Arial"/>
              <a:buChar char="•"/>
            </a:pPr>
            <a:r>
              <a:rPr lang="en-US" sz="3600" dirty="0">
                <a:solidFill>
                  <a:srgbClr val="000000"/>
                </a:solidFill>
                <a:latin typeface="Nunito"/>
                <a:ea typeface="Nunito"/>
                <a:cs typeface="Nunito"/>
                <a:sym typeface="Nunito"/>
              </a:rPr>
              <a:t>What does a typical week/day look like?</a:t>
            </a:r>
            <a:endParaRPr lang="en-US" sz="3600" dirty="0">
              <a:solidFill>
                <a:srgbClr val="000000"/>
              </a:solidFill>
              <a:latin typeface="Nunito"/>
              <a:ea typeface="Nunito"/>
              <a:cs typeface="Nunito"/>
            </a:endParaRPr>
          </a:p>
          <a:p>
            <a:pPr marL="777240" lvl="1" indent="-388620">
              <a:lnSpc>
                <a:spcPts val="5760"/>
              </a:lnSpc>
              <a:buFont typeface="Arial"/>
              <a:buChar char="•"/>
            </a:pPr>
            <a:r>
              <a:rPr lang="en-US" sz="3600" dirty="0">
                <a:solidFill>
                  <a:srgbClr val="000000"/>
                </a:solidFill>
                <a:latin typeface="Nunito"/>
                <a:ea typeface="Nunito"/>
                <a:cs typeface="Nunito"/>
                <a:sym typeface="Nunito"/>
              </a:rPr>
              <a:t>What is it like working for this organization/company?</a:t>
            </a:r>
            <a:endParaRPr lang="en-US" sz="3600" dirty="0">
              <a:solidFill>
                <a:srgbClr val="000000"/>
              </a:solidFill>
              <a:latin typeface="Nunito"/>
              <a:ea typeface="Nunito"/>
              <a:cs typeface="Nunito"/>
            </a:endParaRPr>
          </a:p>
          <a:p>
            <a:pPr marL="777240" lvl="1" indent="-388620" algn="l">
              <a:lnSpc>
                <a:spcPts val="5760"/>
              </a:lnSpc>
              <a:buFont typeface="Arial"/>
              <a:buChar char="•"/>
            </a:pPr>
            <a:r>
              <a:rPr lang="en-US" sz="3600" dirty="0">
                <a:solidFill>
                  <a:srgbClr val="000000"/>
                </a:solidFill>
                <a:latin typeface="Nunito"/>
                <a:ea typeface="Nunito"/>
                <a:cs typeface="Nunito"/>
                <a:sym typeface="Nunito"/>
              </a:rPr>
              <a:t>What are some challenges you face in your job?</a:t>
            </a:r>
            <a:endParaRPr lang="en-US" sz="3600" dirty="0">
              <a:solidFill>
                <a:srgbClr val="000000"/>
              </a:solidFill>
              <a:latin typeface="Nunito"/>
              <a:ea typeface="Nunito"/>
              <a:cs typeface="Nunito"/>
            </a:endParaRPr>
          </a:p>
          <a:p>
            <a:pPr marL="777240" lvl="1" indent="-388620" algn="l">
              <a:lnSpc>
                <a:spcPts val="5760"/>
              </a:lnSpc>
              <a:buFont typeface="Arial"/>
              <a:buChar char="•"/>
            </a:pPr>
            <a:r>
              <a:rPr lang="en-US" sz="3600" dirty="0">
                <a:solidFill>
                  <a:srgbClr val="000000"/>
                </a:solidFill>
                <a:latin typeface="Nunito"/>
                <a:ea typeface="Nunito"/>
                <a:cs typeface="Nunito"/>
                <a:sym typeface="Nunito"/>
              </a:rPr>
              <a:t>Has there been anything you’ve done that’s been particularly helpful in preparing you for this job?</a:t>
            </a:r>
            <a:endParaRPr lang="en-US" sz="3600" dirty="0">
              <a:solidFill>
                <a:srgbClr val="000000"/>
              </a:solidFill>
              <a:latin typeface="Nunito"/>
              <a:ea typeface="Nunito"/>
              <a:cs typeface="Nunit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371766"/>
            <a:chOff x="0" y="0"/>
            <a:chExt cx="4816593" cy="624663"/>
          </a:xfrm>
        </p:grpSpPr>
        <p:sp>
          <p:nvSpPr>
            <p:cNvPr id="3" name="Freeform 3"/>
            <p:cNvSpPr/>
            <p:nvPr/>
          </p:nvSpPr>
          <p:spPr>
            <a:xfrm>
              <a:off x="0" y="0"/>
              <a:ext cx="4816592" cy="624663"/>
            </a:xfrm>
            <a:custGeom>
              <a:avLst/>
              <a:gdLst/>
              <a:ahLst/>
              <a:cxnLst/>
              <a:rect l="l" t="t" r="r" b="b"/>
              <a:pathLst>
                <a:path w="4816592" h="624663">
                  <a:moveTo>
                    <a:pt x="0" y="0"/>
                  </a:moveTo>
                  <a:lnTo>
                    <a:pt x="4816592" y="0"/>
                  </a:lnTo>
                  <a:lnTo>
                    <a:pt x="4816592" y="624663"/>
                  </a:lnTo>
                  <a:lnTo>
                    <a:pt x="0" y="624663"/>
                  </a:lnTo>
                  <a:close/>
                </a:path>
              </a:pathLst>
            </a:custGeom>
            <a:solidFill>
              <a:srgbClr val="003660"/>
            </a:solidFill>
          </p:spPr>
          <p:txBody>
            <a:bodyPr/>
            <a:lstStyle/>
            <a:p>
              <a:endParaRPr lang="en-US"/>
            </a:p>
          </p:txBody>
        </p:sp>
        <p:sp>
          <p:nvSpPr>
            <p:cNvPr id="4" name="TextBox 4"/>
            <p:cNvSpPr txBox="1"/>
            <p:nvPr/>
          </p:nvSpPr>
          <p:spPr>
            <a:xfrm>
              <a:off x="0" y="-38100"/>
              <a:ext cx="4816593" cy="66276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028700" y="656928"/>
            <a:ext cx="16230600" cy="953135"/>
          </a:xfrm>
          <a:prstGeom prst="rect">
            <a:avLst/>
          </a:prstGeom>
        </p:spPr>
        <p:txBody>
          <a:bodyPr lIns="0" tIns="0" rIns="0" bIns="0" rtlCol="0" anchor="t">
            <a:spAutoFit/>
          </a:bodyPr>
          <a:lstStyle/>
          <a:p>
            <a:pPr algn="l">
              <a:lnSpc>
                <a:spcPts val="7840"/>
              </a:lnSpc>
            </a:pPr>
            <a:r>
              <a:rPr lang="en-US" sz="5600">
                <a:solidFill>
                  <a:srgbClr val="FFFFFF"/>
                </a:solidFill>
                <a:latin typeface="Sanchez"/>
                <a:ea typeface="Sanchez"/>
                <a:cs typeface="Sanchez"/>
                <a:sym typeface="Sanchez"/>
              </a:rPr>
              <a:t>Sample Informational Meeting Questions</a:t>
            </a:r>
          </a:p>
        </p:txBody>
      </p:sp>
      <p:sp>
        <p:nvSpPr>
          <p:cNvPr id="6" name="TextBox 6"/>
          <p:cNvSpPr txBox="1"/>
          <p:nvPr/>
        </p:nvSpPr>
        <p:spPr>
          <a:xfrm>
            <a:off x="1028700" y="3017520"/>
            <a:ext cx="16230600" cy="4293870"/>
          </a:xfrm>
          <a:prstGeom prst="rect">
            <a:avLst/>
          </a:prstGeom>
        </p:spPr>
        <p:txBody>
          <a:bodyPr lIns="0" tIns="0" rIns="0" bIns="0" rtlCol="0" anchor="t">
            <a:spAutoFit/>
          </a:bodyPr>
          <a:lstStyle/>
          <a:p>
            <a:pPr algn="l">
              <a:lnSpc>
                <a:spcPts val="5760"/>
              </a:lnSpc>
            </a:pPr>
            <a:r>
              <a:rPr lang="en-US" sz="3600" b="1">
                <a:solidFill>
                  <a:srgbClr val="04859B"/>
                </a:solidFill>
                <a:latin typeface="Nunito Bold"/>
                <a:ea typeface="Nunito Bold"/>
                <a:cs typeface="Nunito Bold"/>
                <a:sym typeface="Nunito Bold"/>
              </a:rPr>
              <a:t>About the Field and How to Prepare:</a:t>
            </a:r>
          </a:p>
          <a:p>
            <a:pPr marL="777240" lvl="1" indent="-388620" algn="l">
              <a:lnSpc>
                <a:spcPts val="5760"/>
              </a:lnSpc>
              <a:buFont typeface="Arial"/>
              <a:buChar char="•"/>
            </a:pPr>
            <a:r>
              <a:rPr lang="en-US" sz="3600">
                <a:solidFill>
                  <a:srgbClr val="000000"/>
                </a:solidFill>
                <a:latin typeface="Nunito"/>
                <a:ea typeface="Nunito"/>
                <a:cs typeface="Nunito"/>
                <a:sym typeface="Nunito"/>
              </a:rPr>
              <a:t>Are there any organizations you would recommend I explore for possible jobs/internships within this XX field?</a:t>
            </a:r>
          </a:p>
          <a:p>
            <a:pPr marL="777240" lvl="1" indent="-388620" algn="l">
              <a:lnSpc>
                <a:spcPts val="5760"/>
              </a:lnSpc>
              <a:buFont typeface="Arial"/>
              <a:buChar char="•"/>
            </a:pPr>
            <a:r>
              <a:rPr lang="en-US" sz="3600">
                <a:solidFill>
                  <a:srgbClr val="000000"/>
                </a:solidFill>
                <a:latin typeface="Nunito"/>
                <a:ea typeface="Nunito"/>
                <a:cs typeface="Nunito"/>
                <a:sym typeface="Nunito"/>
              </a:rPr>
              <a:t>Is there anyone else I could talk to about this work/field/company?</a:t>
            </a:r>
          </a:p>
          <a:p>
            <a:pPr marL="777240" lvl="1" indent="-388620" algn="l">
              <a:lnSpc>
                <a:spcPts val="5760"/>
              </a:lnSpc>
              <a:buFont typeface="Arial"/>
              <a:buChar char="•"/>
            </a:pPr>
            <a:r>
              <a:rPr lang="en-US" sz="3600">
                <a:solidFill>
                  <a:srgbClr val="000000"/>
                </a:solidFill>
                <a:latin typeface="Nunito"/>
                <a:ea typeface="Nunito"/>
                <a:cs typeface="Nunito"/>
                <a:sym typeface="Nunito"/>
              </a:rPr>
              <a:t>Are there any good conferences or associations that you should I attend/join?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DEADF"/>
        </a:solidFill>
        <a:effectLst/>
      </p:bgPr>
    </p:bg>
    <p:spTree>
      <p:nvGrpSpPr>
        <p:cNvPr id="1" name=""/>
        <p:cNvGrpSpPr/>
        <p:nvPr/>
      </p:nvGrpSpPr>
      <p:grpSpPr>
        <a:xfrm>
          <a:off x="0" y="0"/>
          <a:ext cx="0" cy="0"/>
          <a:chOff x="0" y="0"/>
          <a:chExt cx="0" cy="0"/>
        </a:xfrm>
      </p:grpSpPr>
      <p:sp>
        <p:nvSpPr>
          <p:cNvPr id="2" name="Freeform 2"/>
          <p:cNvSpPr/>
          <p:nvPr/>
        </p:nvSpPr>
        <p:spPr>
          <a:xfrm>
            <a:off x="641787" y="1392555"/>
            <a:ext cx="7315200" cy="91440"/>
          </a:xfrm>
          <a:custGeom>
            <a:avLst/>
            <a:gdLst/>
            <a:ahLst/>
            <a:cxnLst/>
            <a:rect l="l" t="t" r="r" b="b"/>
            <a:pathLst>
              <a:path w="7315200" h="91440">
                <a:moveTo>
                  <a:pt x="0" y="0"/>
                </a:moveTo>
                <a:lnTo>
                  <a:pt x="7315200" y="0"/>
                </a:lnTo>
                <a:lnTo>
                  <a:pt x="7315200" y="91440"/>
                </a:lnTo>
                <a:lnTo>
                  <a:pt x="0" y="914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118207" y="6457307"/>
            <a:ext cx="18406207" cy="3963647"/>
          </a:xfrm>
          <a:custGeom>
            <a:avLst/>
            <a:gdLst/>
            <a:ahLst/>
            <a:cxnLst/>
            <a:rect l="l" t="t" r="r" b="b"/>
            <a:pathLst>
              <a:path w="18406207" h="3963647">
                <a:moveTo>
                  <a:pt x="0" y="0"/>
                </a:moveTo>
                <a:lnTo>
                  <a:pt x="18406207" y="0"/>
                </a:lnTo>
                <a:lnTo>
                  <a:pt x="18406207" y="3963647"/>
                </a:lnTo>
                <a:lnTo>
                  <a:pt x="0" y="3963647"/>
                </a:lnTo>
                <a:lnTo>
                  <a:pt x="0" y="0"/>
                </a:lnTo>
                <a:close/>
              </a:path>
            </a:pathLst>
          </a:custGeom>
          <a:blipFill>
            <a:blip r:embed="rId3"/>
            <a:stretch>
              <a:fillRect t="-110914" b="-34044"/>
            </a:stretch>
          </a:blipFill>
        </p:spPr>
        <p:txBody>
          <a:bodyPr/>
          <a:lstStyle/>
          <a:p>
            <a:endParaRPr lang="en-US"/>
          </a:p>
        </p:txBody>
      </p:sp>
      <p:sp>
        <p:nvSpPr>
          <p:cNvPr id="4" name="Freeform 4"/>
          <p:cNvSpPr/>
          <p:nvPr/>
        </p:nvSpPr>
        <p:spPr>
          <a:xfrm>
            <a:off x="11326141" y="-152005"/>
            <a:ext cx="6961859" cy="10439005"/>
          </a:xfrm>
          <a:custGeom>
            <a:avLst/>
            <a:gdLst/>
            <a:ahLst/>
            <a:cxnLst/>
            <a:rect l="l" t="t" r="r" b="b"/>
            <a:pathLst>
              <a:path w="6961859" h="10439005">
                <a:moveTo>
                  <a:pt x="0" y="0"/>
                </a:moveTo>
                <a:lnTo>
                  <a:pt x="6961859" y="0"/>
                </a:lnTo>
                <a:lnTo>
                  <a:pt x="6961859" y="10439005"/>
                </a:lnTo>
                <a:lnTo>
                  <a:pt x="0" y="10439005"/>
                </a:lnTo>
                <a:lnTo>
                  <a:pt x="0" y="0"/>
                </a:lnTo>
                <a:close/>
              </a:path>
            </a:pathLst>
          </a:custGeom>
          <a:blipFill>
            <a:blip r:embed="rId4"/>
            <a:stretch>
              <a:fillRect l="-63699" r="-61359"/>
            </a:stretch>
          </a:blipFill>
        </p:spPr>
        <p:txBody>
          <a:bodyPr/>
          <a:lstStyle/>
          <a:p>
            <a:endParaRPr lang="en-US"/>
          </a:p>
        </p:txBody>
      </p:sp>
      <p:sp>
        <p:nvSpPr>
          <p:cNvPr id="5" name="TextBox 5"/>
          <p:cNvSpPr txBox="1"/>
          <p:nvPr/>
        </p:nvSpPr>
        <p:spPr>
          <a:xfrm>
            <a:off x="641787" y="558800"/>
            <a:ext cx="13569746" cy="833756"/>
          </a:xfrm>
          <a:prstGeom prst="rect">
            <a:avLst/>
          </a:prstGeom>
        </p:spPr>
        <p:txBody>
          <a:bodyPr lIns="0" tIns="0" rIns="0" bIns="0" rtlCol="0" anchor="t">
            <a:spAutoFit/>
          </a:bodyPr>
          <a:lstStyle/>
          <a:p>
            <a:pPr algn="l">
              <a:lnSpc>
                <a:spcPts val="6200"/>
              </a:lnSpc>
            </a:pPr>
            <a:r>
              <a:rPr lang="en-US" sz="6200">
                <a:solidFill>
                  <a:srgbClr val="04859B"/>
                </a:solidFill>
                <a:latin typeface="Raleway Heavy"/>
                <a:ea typeface="Raleway Heavy"/>
                <a:cs typeface="Raleway Heavy"/>
                <a:sym typeface="Raleway Heavy"/>
              </a:rPr>
              <a:t>After</a:t>
            </a:r>
          </a:p>
        </p:txBody>
      </p:sp>
      <p:sp>
        <p:nvSpPr>
          <p:cNvPr id="6" name="TextBox 6"/>
          <p:cNvSpPr txBox="1"/>
          <p:nvPr/>
        </p:nvSpPr>
        <p:spPr>
          <a:xfrm>
            <a:off x="641787" y="1800133"/>
            <a:ext cx="10494355" cy="6143625"/>
          </a:xfrm>
          <a:prstGeom prst="rect">
            <a:avLst/>
          </a:prstGeom>
        </p:spPr>
        <p:txBody>
          <a:bodyPr lIns="0" tIns="0" rIns="0" bIns="0" rtlCol="0" anchor="t">
            <a:spAutoFit/>
          </a:bodyPr>
          <a:lstStyle/>
          <a:p>
            <a:pPr algn="l">
              <a:lnSpc>
                <a:spcPts val="3450"/>
              </a:lnSpc>
            </a:pPr>
            <a:r>
              <a:rPr lang="en-US" sz="3000" b="1">
                <a:solidFill>
                  <a:srgbClr val="003660"/>
                </a:solidFill>
                <a:latin typeface="Raleway 1 Bold"/>
                <a:ea typeface="Raleway 1 Bold"/>
                <a:cs typeface="Raleway 1 Bold"/>
                <a:sym typeface="Raleway 1 Bold"/>
              </a:rPr>
              <a:t>Keep in Mind:</a:t>
            </a:r>
          </a:p>
          <a:p>
            <a:pPr algn="l">
              <a:lnSpc>
                <a:spcPts val="3450"/>
              </a:lnSpc>
            </a:pPr>
            <a:endParaRPr lang="en-US" sz="3000" b="1">
              <a:solidFill>
                <a:srgbClr val="003660"/>
              </a:solidFill>
              <a:latin typeface="Raleway 1 Bold"/>
              <a:ea typeface="Raleway 1 Bold"/>
              <a:cs typeface="Raleway 1 Bold"/>
              <a:sym typeface="Raleway 1 Bold"/>
            </a:endParaRPr>
          </a:p>
          <a:p>
            <a:pPr marL="647700" lvl="1" indent="-323850" algn="l">
              <a:lnSpc>
                <a:spcPts val="3450"/>
              </a:lnSpc>
              <a:buFont typeface="Arial"/>
              <a:buChar char="•"/>
            </a:pPr>
            <a:r>
              <a:rPr lang="en-US" sz="3000">
                <a:solidFill>
                  <a:srgbClr val="003660"/>
                </a:solidFill>
                <a:latin typeface="Raleway 1"/>
                <a:ea typeface="Raleway 1"/>
                <a:cs typeface="Raleway 1"/>
                <a:sym typeface="Raleway 1"/>
              </a:rPr>
              <a:t>Send a thank-you note</a:t>
            </a:r>
          </a:p>
          <a:p>
            <a:pPr marL="647700" lvl="1" indent="-323850" algn="l">
              <a:lnSpc>
                <a:spcPts val="3450"/>
              </a:lnSpc>
              <a:buFont typeface="Arial"/>
              <a:buChar char="•"/>
            </a:pPr>
            <a:r>
              <a:rPr lang="en-US" sz="3000">
                <a:solidFill>
                  <a:srgbClr val="003660"/>
                </a:solidFill>
                <a:latin typeface="Raleway 1"/>
                <a:ea typeface="Raleway 1"/>
                <a:cs typeface="Raleway 1"/>
                <a:sym typeface="Raleway 1"/>
              </a:rPr>
              <a:t>Reach out to referrals you received </a:t>
            </a:r>
          </a:p>
          <a:p>
            <a:pPr marL="647700" lvl="1" indent="-323850" algn="l">
              <a:lnSpc>
                <a:spcPts val="3450"/>
              </a:lnSpc>
              <a:buFont typeface="Arial"/>
              <a:buChar char="•"/>
            </a:pPr>
            <a:r>
              <a:rPr lang="en-US" sz="3000">
                <a:solidFill>
                  <a:srgbClr val="003660"/>
                </a:solidFill>
                <a:latin typeface="Raleway 1"/>
                <a:ea typeface="Raleway 1"/>
                <a:cs typeface="Raleway 1"/>
                <a:sym typeface="Raleway 1"/>
              </a:rPr>
              <a:t>Follow up</a:t>
            </a:r>
          </a:p>
          <a:p>
            <a:pPr marL="647700" lvl="1" indent="-323850" algn="l">
              <a:lnSpc>
                <a:spcPts val="3450"/>
              </a:lnSpc>
              <a:buFont typeface="Arial"/>
              <a:buChar char="•"/>
            </a:pPr>
            <a:r>
              <a:rPr lang="en-US" sz="3000">
                <a:solidFill>
                  <a:srgbClr val="003660"/>
                </a:solidFill>
                <a:latin typeface="Raleway 1"/>
                <a:ea typeface="Raleway 1"/>
                <a:cs typeface="Raleway 1"/>
                <a:sym typeface="Raleway 1"/>
              </a:rPr>
              <a:t>Go above and beyond</a:t>
            </a:r>
          </a:p>
          <a:p>
            <a:pPr algn="l">
              <a:lnSpc>
                <a:spcPts val="3450"/>
              </a:lnSpc>
            </a:pPr>
            <a:endParaRPr lang="en-US" sz="3000">
              <a:solidFill>
                <a:srgbClr val="003660"/>
              </a:solidFill>
              <a:latin typeface="Raleway 1"/>
              <a:ea typeface="Raleway 1"/>
              <a:cs typeface="Raleway 1"/>
              <a:sym typeface="Raleway 1"/>
            </a:endParaRPr>
          </a:p>
          <a:p>
            <a:pPr algn="l">
              <a:lnSpc>
                <a:spcPts val="3450"/>
              </a:lnSpc>
            </a:pPr>
            <a:endParaRPr lang="en-US" sz="3000">
              <a:solidFill>
                <a:srgbClr val="003660"/>
              </a:solidFill>
              <a:latin typeface="Raleway 1"/>
              <a:ea typeface="Raleway 1"/>
              <a:cs typeface="Raleway 1"/>
              <a:sym typeface="Raleway 1"/>
            </a:endParaRPr>
          </a:p>
          <a:p>
            <a:pPr algn="l">
              <a:lnSpc>
                <a:spcPts val="3450"/>
              </a:lnSpc>
            </a:pPr>
            <a:endParaRPr lang="en-US" sz="3000">
              <a:solidFill>
                <a:srgbClr val="003660"/>
              </a:solidFill>
              <a:latin typeface="Raleway 1"/>
              <a:ea typeface="Raleway 1"/>
              <a:cs typeface="Raleway 1"/>
              <a:sym typeface="Raleway 1"/>
            </a:endParaRPr>
          </a:p>
          <a:p>
            <a:pPr algn="l">
              <a:lnSpc>
                <a:spcPts val="3450"/>
              </a:lnSpc>
            </a:pPr>
            <a:endParaRPr lang="en-US" sz="3000">
              <a:solidFill>
                <a:srgbClr val="003660"/>
              </a:solidFill>
              <a:latin typeface="Raleway 1"/>
              <a:ea typeface="Raleway 1"/>
              <a:cs typeface="Raleway 1"/>
              <a:sym typeface="Raleway 1"/>
            </a:endParaRPr>
          </a:p>
          <a:p>
            <a:pPr algn="l">
              <a:lnSpc>
                <a:spcPts val="3450"/>
              </a:lnSpc>
            </a:pPr>
            <a:endParaRPr lang="en-US" sz="3000">
              <a:solidFill>
                <a:srgbClr val="003660"/>
              </a:solidFill>
              <a:latin typeface="Raleway 1"/>
              <a:ea typeface="Raleway 1"/>
              <a:cs typeface="Raleway 1"/>
              <a:sym typeface="Raleway 1"/>
            </a:endParaRPr>
          </a:p>
          <a:p>
            <a:pPr algn="l">
              <a:lnSpc>
                <a:spcPts val="3450"/>
              </a:lnSpc>
            </a:pPr>
            <a:r>
              <a:rPr lang="en-US" sz="3000" b="1">
                <a:solidFill>
                  <a:srgbClr val="003660"/>
                </a:solidFill>
                <a:latin typeface="Raleway 1 Bold"/>
                <a:ea typeface="Raleway 1 Bold"/>
                <a:cs typeface="Raleway 1 Bold"/>
                <a:sym typeface="Raleway 1 Bold"/>
              </a:rPr>
              <a:t>Access Resources on BrenConnect:</a:t>
            </a:r>
          </a:p>
          <a:p>
            <a:pPr algn="l">
              <a:lnSpc>
                <a:spcPts val="3450"/>
              </a:lnSpc>
            </a:pPr>
            <a:endParaRPr lang="en-US" sz="3000" b="1">
              <a:solidFill>
                <a:srgbClr val="003660"/>
              </a:solidFill>
              <a:latin typeface="Raleway 1 Bold"/>
              <a:ea typeface="Raleway 1 Bold"/>
              <a:cs typeface="Raleway 1 Bold"/>
              <a:sym typeface="Raleway 1 Bold"/>
            </a:endParaRPr>
          </a:p>
          <a:p>
            <a:pPr marL="647700" lvl="1" indent="-323850" algn="l">
              <a:lnSpc>
                <a:spcPts val="3450"/>
              </a:lnSpc>
              <a:buFont typeface="Arial"/>
              <a:buChar char="•"/>
            </a:pPr>
            <a:r>
              <a:rPr lang="en-US" sz="3000">
                <a:solidFill>
                  <a:srgbClr val="003660"/>
                </a:solidFill>
                <a:latin typeface="Raleway 1"/>
                <a:ea typeface="Raleway 1"/>
                <a:cs typeface="Raleway 1"/>
                <a:sym typeface="Raleway 1"/>
              </a:rPr>
              <a:t>How to Write Thank-You Emails (see the </a:t>
            </a:r>
            <a:r>
              <a:rPr lang="en-US" sz="3000" u="sng">
                <a:solidFill>
                  <a:srgbClr val="0104FF"/>
                </a:solidFill>
                <a:latin typeface="Raleway 1"/>
                <a:ea typeface="Raleway 1"/>
                <a:cs typeface="Raleway 1"/>
                <a:sym typeface="Raleway 1"/>
                <a:hlinkClick r:id="rId5" tooltip="https://brenconnect.bren.ucsb.edu/s/article/The-411-on-Conducting-Following-Up-On-and-Leveraging-Informational-Interviews-And-Why-Not-to-Call-Them-That"/>
              </a:rPr>
              <a:t>411 article</a:t>
            </a:r>
            <a:r>
              <a:rPr lang="en-US" sz="3000">
                <a:solidFill>
                  <a:srgbClr val="003660"/>
                </a:solidFill>
                <a:latin typeface="Raleway 1"/>
                <a:ea typeface="Raleway 1"/>
                <a:cs typeface="Raleway 1"/>
                <a:sym typeface="Raleway 1"/>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sp>
        <p:nvSpPr>
          <p:cNvPr id="2" name="TextBox 2"/>
          <p:cNvSpPr txBox="1"/>
          <p:nvPr/>
        </p:nvSpPr>
        <p:spPr>
          <a:xfrm>
            <a:off x="2119416" y="3138730"/>
            <a:ext cx="13569746" cy="1614806"/>
          </a:xfrm>
          <a:prstGeom prst="rect">
            <a:avLst/>
          </a:prstGeom>
        </p:spPr>
        <p:txBody>
          <a:bodyPr lIns="0" tIns="0" rIns="0" bIns="0" rtlCol="0" anchor="t">
            <a:spAutoFit/>
          </a:bodyPr>
          <a:lstStyle/>
          <a:p>
            <a:pPr algn="ctr">
              <a:lnSpc>
                <a:spcPts val="6200"/>
              </a:lnSpc>
            </a:pPr>
            <a:r>
              <a:rPr lang="en-US" sz="6200">
                <a:solidFill>
                  <a:srgbClr val="DAE6E6"/>
                </a:solidFill>
                <a:latin typeface="Raleway Heavy"/>
                <a:ea typeface="Raleway Heavy"/>
                <a:cs typeface="Raleway Heavy"/>
                <a:sym typeface="Raleway Heavy"/>
              </a:rPr>
              <a:t>Now, it’s Your Turn: </a:t>
            </a:r>
          </a:p>
          <a:p>
            <a:pPr algn="ctr">
              <a:lnSpc>
                <a:spcPts val="6200"/>
              </a:lnSpc>
            </a:pPr>
            <a:r>
              <a:rPr lang="en-US" sz="6200">
                <a:solidFill>
                  <a:srgbClr val="DAE6E6"/>
                </a:solidFill>
                <a:latin typeface="Raleway Heavy"/>
                <a:ea typeface="Raleway Heavy"/>
                <a:cs typeface="Raleway Heavy"/>
                <a:sym typeface="Raleway Heavy"/>
              </a:rPr>
              <a:t>Putting it Into Practice</a:t>
            </a:r>
          </a:p>
        </p:txBody>
      </p:sp>
      <p:sp>
        <p:nvSpPr>
          <p:cNvPr id="3" name="TextBox 3"/>
          <p:cNvSpPr txBox="1"/>
          <p:nvPr/>
        </p:nvSpPr>
        <p:spPr>
          <a:xfrm>
            <a:off x="5855666" y="5604610"/>
            <a:ext cx="6097245" cy="2015617"/>
          </a:xfrm>
          <a:prstGeom prst="rect">
            <a:avLst/>
          </a:prstGeom>
        </p:spPr>
        <p:txBody>
          <a:bodyPr lIns="0" tIns="0" rIns="0" bIns="0" rtlCol="0" anchor="t">
            <a:spAutoFit/>
          </a:bodyPr>
          <a:lstStyle/>
          <a:p>
            <a:pPr algn="l">
              <a:lnSpc>
                <a:spcPts val="3434"/>
              </a:lnSpc>
            </a:pPr>
            <a:r>
              <a:rPr lang="en-US" sz="3400" spc="170">
                <a:solidFill>
                  <a:srgbClr val="EDEADF"/>
                </a:solidFill>
                <a:latin typeface="Raleway 1"/>
                <a:ea typeface="Raleway 1"/>
                <a:cs typeface="Raleway 1"/>
                <a:sym typeface="Raleway 1"/>
              </a:rPr>
              <a:t>✅ Identify 2-3 people</a:t>
            </a:r>
          </a:p>
          <a:p>
            <a:pPr algn="l">
              <a:lnSpc>
                <a:spcPts val="2727"/>
              </a:lnSpc>
            </a:pPr>
            <a:endParaRPr lang="en-US" sz="3400" spc="170">
              <a:solidFill>
                <a:srgbClr val="EDEADF"/>
              </a:solidFill>
              <a:latin typeface="Raleway 1"/>
              <a:ea typeface="Raleway 1"/>
              <a:cs typeface="Raleway 1"/>
              <a:sym typeface="Raleway 1"/>
            </a:endParaRPr>
          </a:p>
          <a:p>
            <a:pPr algn="l">
              <a:lnSpc>
                <a:spcPts val="3434"/>
              </a:lnSpc>
            </a:pPr>
            <a:r>
              <a:rPr lang="en-US" sz="3400" spc="170">
                <a:solidFill>
                  <a:srgbClr val="EDEADF"/>
                </a:solidFill>
                <a:latin typeface="Raleway 1"/>
                <a:ea typeface="Raleway 1"/>
                <a:cs typeface="Raleway 1"/>
                <a:sym typeface="Raleway 1"/>
              </a:rPr>
              <a:t>✅ Craft an email</a:t>
            </a:r>
          </a:p>
          <a:p>
            <a:pPr algn="l">
              <a:lnSpc>
                <a:spcPts val="2727"/>
              </a:lnSpc>
            </a:pPr>
            <a:endParaRPr lang="en-US" sz="3400" spc="170">
              <a:solidFill>
                <a:srgbClr val="EDEADF"/>
              </a:solidFill>
              <a:latin typeface="Raleway 1"/>
              <a:ea typeface="Raleway 1"/>
              <a:cs typeface="Raleway 1"/>
              <a:sym typeface="Raleway 1"/>
            </a:endParaRPr>
          </a:p>
          <a:p>
            <a:pPr algn="l">
              <a:lnSpc>
                <a:spcPts val="3434"/>
              </a:lnSpc>
            </a:pPr>
            <a:r>
              <a:rPr lang="en-US" sz="3400" spc="170">
                <a:solidFill>
                  <a:srgbClr val="EDEADF"/>
                </a:solidFill>
                <a:latin typeface="Raleway 1"/>
                <a:ea typeface="Raleway 1"/>
                <a:cs typeface="Raleway 1"/>
                <a:sym typeface="Raleway 1"/>
              </a:rPr>
              <a:t>✅ Set up a time to meet!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sp>
        <p:nvSpPr>
          <p:cNvPr id="2" name="TextBox 2"/>
          <p:cNvSpPr txBox="1"/>
          <p:nvPr/>
        </p:nvSpPr>
        <p:spPr>
          <a:xfrm>
            <a:off x="4387230" y="4727257"/>
            <a:ext cx="9513540" cy="1342394"/>
          </a:xfrm>
          <a:prstGeom prst="rect">
            <a:avLst/>
          </a:prstGeom>
        </p:spPr>
        <p:txBody>
          <a:bodyPr lIns="0" tIns="0" rIns="0" bIns="0" rtlCol="0" anchor="t">
            <a:spAutoFit/>
          </a:bodyPr>
          <a:lstStyle/>
          <a:p>
            <a:pPr algn="ctr">
              <a:lnSpc>
                <a:spcPts val="11059"/>
              </a:lnSpc>
            </a:pPr>
            <a:r>
              <a:rPr lang="en-US" sz="7899" b="1">
                <a:solidFill>
                  <a:srgbClr val="EDEADF"/>
                </a:solidFill>
                <a:latin typeface="Open Sans 1 Bold"/>
                <a:ea typeface="Open Sans 1 Bold"/>
                <a:cs typeface="Open Sans 1 Bold"/>
                <a:sym typeface="Open Sans 1 Bold"/>
              </a:rPr>
              <a:t>Networking Events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sp>
        <p:nvSpPr>
          <p:cNvPr id="2" name="Freeform 2"/>
          <p:cNvSpPr/>
          <p:nvPr/>
        </p:nvSpPr>
        <p:spPr>
          <a:xfrm>
            <a:off x="641787" y="1392555"/>
            <a:ext cx="7315200" cy="91440"/>
          </a:xfrm>
          <a:custGeom>
            <a:avLst/>
            <a:gdLst/>
            <a:ahLst/>
            <a:cxnLst/>
            <a:rect l="l" t="t" r="r" b="b"/>
            <a:pathLst>
              <a:path w="7315200" h="91440">
                <a:moveTo>
                  <a:pt x="0" y="0"/>
                </a:moveTo>
                <a:lnTo>
                  <a:pt x="7315200" y="0"/>
                </a:lnTo>
                <a:lnTo>
                  <a:pt x="7315200" y="91440"/>
                </a:lnTo>
                <a:lnTo>
                  <a:pt x="0" y="914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0" y="5845893"/>
            <a:ext cx="18288000" cy="4660969"/>
          </a:xfrm>
          <a:custGeom>
            <a:avLst/>
            <a:gdLst/>
            <a:ahLst/>
            <a:cxnLst/>
            <a:rect l="l" t="t" r="r" b="b"/>
            <a:pathLst>
              <a:path w="18288000" h="4660969">
                <a:moveTo>
                  <a:pt x="0" y="0"/>
                </a:moveTo>
                <a:lnTo>
                  <a:pt x="18288000" y="0"/>
                </a:lnTo>
                <a:lnTo>
                  <a:pt x="18288000" y="4660969"/>
                </a:lnTo>
                <a:lnTo>
                  <a:pt x="0" y="4660969"/>
                </a:lnTo>
                <a:lnTo>
                  <a:pt x="0" y="0"/>
                </a:lnTo>
                <a:close/>
              </a:path>
            </a:pathLst>
          </a:custGeom>
          <a:blipFill>
            <a:blip r:embed="rId3"/>
            <a:stretch>
              <a:fillRect t="-64831" b="-96581"/>
            </a:stretch>
          </a:blipFill>
        </p:spPr>
        <p:txBody>
          <a:bodyPr/>
          <a:lstStyle/>
          <a:p>
            <a:endParaRPr lang="en-US"/>
          </a:p>
        </p:txBody>
      </p:sp>
      <p:sp>
        <p:nvSpPr>
          <p:cNvPr id="4" name="TextBox 4"/>
          <p:cNvSpPr txBox="1"/>
          <p:nvPr/>
        </p:nvSpPr>
        <p:spPr>
          <a:xfrm>
            <a:off x="641787" y="558800"/>
            <a:ext cx="13569746" cy="833756"/>
          </a:xfrm>
          <a:prstGeom prst="rect">
            <a:avLst/>
          </a:prstGeom>
        </p:spPr>
        <p:txBody>
          <a:bodyPr lIns="0" tIns="0" rIns="0" bIns="0" rtlCol="0" anchor="t">
            <a:spAutoFit/>
          </a:bodyPr>
          <a:lstStyle/>
          <a:p>
            <a:pPr algn="l">
              <a:lnSpc>
                <a:spcPts val="6200"/>
              </a:lnSpc>
            </a:pPr>
            <a:r>
              <a:rPr lang="en-US" sz="6200">
                <a:solidFill>
                  <a:srgbClr val="DAE6E6"/>
                </a:solidFill>
                <a:latin typeface="Raleway Heavy"/>
                <a:ea typeface="Raleway Heavy"/>
                <a:cs typeface="Raleway Heavy"/>
                <a:sym typeface="Raleway Heavy"/>
              </a:rPr>
              <a:t>Other Ways to Connect</a:t>
            </a:r>
          </a:p>
        </p:txBody>
      </p:sp>
      <p:sp>
        <p:nvSpPr>
          <p:cNvPr id="5" name="TextBox 5"/>
          <p:cNvSpPr txBox="1"/>
          <p:nvPr/>
        </p:nvSpPr>
        <p:spPr>
          <a:xfrm>
            <a:off x="641787" y="2235918"/>
            <a:ext cx="11566490" cy="2752725"/>
          </a:xfrm>
          <a:prstGeom prst="rect">
            <a:avLst/>
          </a:prstGeom>
        </p:spPr>
        <p:txBody>
          <a:bodyPr lIns="0" tIns="0" rIns="0" bIns="0" rtlCol="0" anchor="t">
            <a:spAutoFit/>
          </a:bodyPr>
          <a:lstStyle/>
          <a:p>
            <a:pPr marL="647700" lvl="1" indent="-323850" algn="l">
              <a:lnSpc>
                <a:spcPts val="3600"/>
              </a:lnSpc>
              <a:buFont typeface="Arial"/>
              <a:buChar char="•"/>
            </a:pPr>
            <a:r>
              <a:rPr lang="en-US" sz="3000" spc="150">
                <a:solidFill>
                  <a:srgbClr val="EDEADF"/>
                </a:solidFill>
                <a:latin typeface="Raleway 1"/>
                <a:ea typeface="Raleway 1"/>
                <a:cs typeface="Raleway 1"/>
                <a:sym typeface="Raleway 1"/>
              </a:rPr>
              <a:t>Conferences &amp; external events</a:t>
            </a:r>
          </a:p>
          <a:p>
            <a:pPr marL="647700" lvl="1" indent="-323850" algn="l">
              <a:lnSpc>
                <a:spcPts val="3600"/>
              </a:lnSpc>
              <a:buFont typeface="Arial"/>
              <a:buChar char="•"/>
            </a:pPr>
            <a:r>
              <a:rPr lang="en-US" sz="3000" spc="150">
                <a:solidFill>
                  <a:srgbClr val="EDEADF"/>
                </a:solidFill>
                <a:latin typeface="Raleway 1"/>
                <a:ea typeface="Raleway 1"/>
                <a:cs typeface="Raleway 1"/>
                <a:sym typeface="Raleway 1"/>
              </a:rPr>
              <a:t>Professional association membership and events</a:t>
            </a:r>
          </a:p>
          <a:p>
            <a:pPr marL="647700" lvl="1" indent="-323850" algn="l">
              <a:lnSpc>
                <a:spcPts val="3600"/>
              </a:lnSpc>
              <a:buFont typeface="Arial"/>
              <a:buChar char="•"/>
            </a:pPr>
            <a:r>
              <a:rPr lang="en-US" sz="3000" spc="150">
                <a:solidFill>
                  <a:srgbClr val="EDEADF"/>
                </a:solidFill>
                <a:latin typeface="Raleway 1"/>
                <a:ea typeface="Raleway 1"/>
                <a:cs typeface="Raleway 1"/>
                <a:sym typeface="Raleway 1"/>
              </a:rPr>
              <a:t>Mixers</a:t>
            </a:r>
          </a:p>
          <a:p>
            <a:pPr marL="647700" lvl="1" indent="-323850" algn="l">
              <a:lnSpc>
                <a:spcPts val="3600"/>
              </a:lnSpc>
              <a:buFont typeface="Arial"/>
              <a:buChar char="•"/>
            </a:pPr>
            <a:r>
              <a:rPr lang="en-US" sz="3000" spc="150">
                <a:solidFill>
                  <a:srgbClr val="EDEADF"/>
                </a:solidFill>
                <a:latin typeface="Raleway 1"/>
                <a:ea typeface="Raleway 1"/>
                <a:cs typeface="Raleway 1"/>
                <a:sym typeface="Raleway 1"/>
              </a:rPr>
              <a:t>Bren career talks/panels</a:t>
            </a:r>
          </a:p>
          <a:p>
            <a:pPr marL="647700" lvl="1" indent="-323850" algn="l">
              <a:lnSpc>
                <a:spcPts val="3600"/>
              </a:lnSpc>
              <a:buFont typeface="Arial"/>
              <a:buChar char="•"/>
            </a:pPr>
            <a:r>
              <a:rPr lang="en-US" sz="3000" spc="150">
                <a:solidFill>
                  <a:srgbClr val="EDEADF"/>
                </a:solidFill>
                <a:latin typeface="Raleway 1"/>
                <a:ea typeface="Raleway 1"/>
                <a:cs typeface="Raleway 1"/>
                <a:sym typeface="Raleway 1"/>
              </a:rPr>
              <a:t>Bren seminars and lunches with the speaker</a:t>
            </a:r>
          </a:p>
          <a:p>
            <a:pPr algn="l">
              <a:lnSpc>
                <a:spcPts val="3600"/>
              </a:lnSpc>
            </a:pPr>
            <a:endParaRPr lang="en-US" sz="3000" spc="150">
              <a:solidFill>
                <a:srgbClr val="EDEADF"/>
              </a:solidFill>
              <a:latin typeface="Raleway 1"/>
              <a:ea typeface="Raleway 1"/>
              <a:cs typeface="Raleway 1"/>
              <a:sym typeface="Raleway 1"/>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grpSp>
        <p:nvGrpSpPr>
          <p:cNvPr id="2" name="Group 2"/>
          <p:cNvGrpSpPr/>
          <p:nvPr/>
        </p:nvGrpSpPr>
        <p:grpSpPr>
          <a:xfrm>
            <a:off x="-314773" y="4333180"/>
            <a:ext cx="19394614" cy="9058589"/>
            <a:chOff x="0" y="0"/>
            <a:chExt cx="25859486" cy="12078119"/>
          </a:xfrm>
        </p:grpSpPr>
        <p:sp>
          <p:nvSpPr>
            <p:cNvPr id="3" name="Freeform 3"/>
            <p:cNvSpPr/>
            <p:nvPr/>
          </p:nvSpPr>
          <p:spPr>
            <a:xfrm>
              <a:off x="0" y="0"/>
              <a:ext cx="25859487" cy="12078081"/>
            </a:xfrm>
            <a:custGeom>
              <a:avLst/>
              <a:gdLst/>
              <a:ahLst/>
              <a:cxnLst/>
              <a:rect l="l" t="t" r="r" b="b"/>
              <a:pathLst>
                <a:path w="25859487" h="12078081">
                  <a:moveTo>
                    <a:pt x="0" y="0"/>
                  </a:moveTo>
                  <a:lnTo>
                    <a:pt x="25859487" y="0"/>
                  </a:lnTo>
                  <a:lnTo>
                    <a:pt x="25859487" y="12078081"/>
                  </a:lnTo>
                  <a:lnTo>
                    <a:pt x="0" y="12078081"/>
                  </a:lnTo>
                  <a:close/>
                </a:path>
              </a:pathLst>
            </a:custGeom>
            <a:solidFill>
              <a:srgbClr val="EDEADF"/>
            </a:solidFill>
          </p:spPr>
          <p:txBody>
            <a:bodyPr/>
            <a:lstStyle/>
            <a:p>
              <a:endParaRPr lang="en-US"/>
            </a:p>
          </p:txBody>
        </p:sp>
      </p:grpSp>
      <p:grpSp>
        <p:nvGrpSpPr>
          <p:cNvPr id="4" name="Group 4"/>
          <p:cNvGrpSpPr/>
          <p:nvPr/>
        </p:nvGrpSpPr>
        <p:grpSpPr>
          <a:xfrm>
            <a:off x="-521151" y="-386848"/>
            <a:ext cx="18809151" cy="1841525"/>
            <a:chOff x="0" y="0"/>
            <a:chExt cx="25078868" cy="2455367"/>
          </a:xfrm>
        </p:grpSpPr>
        <p:sp>
          <p:nvSpPr>
            <p:cNvPr id="5" name="Freeform 5"/>
            <p:cNvSpPr/>
            <p:nvPr/>
          </p:nvSpPr>
          <p:spPr>
            <a:xfrm>
              <a:off x="0" y="0"/>
              <a:ext cx="25078817" cy="2455418"/>
            </a:xfrm>
            <a:custGeom>
              <a:avLst/>
              <a:gdLst/>
              <a:ahLst/>
              <a:cxnLst/>
              <a:rect l="l" t="t" r="r" b="b"/>
              <a:pathLst>
                <a:path w="25078817" h="2455418">
                  <a:moveTo>
                    <a:pt x="0" y="0"/>
                  </a:moveTo>
                  <a:lnTo>
                    <a:pt x="25078817" y="0"/>
                  </a:lnTo>
                  <a:lnTo>
                    <a:pt x="25078817" y="2455418"/>
                  </a:lnTo>
                  <a:lnTo>
                    <a:pt x="0" y="2455418"/>
                  </a:lnTo>
                  <a:close/>
                </a:path>
              </a:pathLst>
            </a:custGeom>
            <a:solidFill>
              <a:srgbClr val="DAE6E6"/>
            </a:solidFill>
          </p:spPr>
          <p:txBody>
            <a:bodyPr/>
            <a:lstStyle/>
            <a:p>
              <a:endParaRPr lang="en-US"/>
            </a:p>
          </p:txBody>
        </p:sp>
      </p:grpSp>
      <p:sp>
        <p:nvSpPr>
          <p:cNvPr id="6" name="TextBox 6"/>
          <p:cNvSpPr txBox="1"/>
          <p:nvPr/>
        </p:nvSpPr>
        <p:spPr>
          <a:xfrm>
            <a:off x="3701125" y="291808"/>
            <a:ext cx="13158043" cy="923032"/>
          </a:xfrm>
          <a:prstGeom prst="rect">
            <a:avLst/>
          </a:prstGeom>
        </p:spPr>
        <p:txBody>
          <a:bodyPr lIns="0" tIns="0" rIns="0" bIns="0" rtlCol="0" anchor="t">
            <a:spAutoFit/>
          </a:bodyPr>
          <a:lstStyle/>
          <a:p>
            <a:pPr algn="ctr">
              <a:lnSpc>
                <a:spcPts val="7012"/>
              </a:lnSpc>
            </a:pPr>
            <a:r>
              <a:rPr lang="en-US" sz="6399" b="1" spc="319">
                <a:solidFill>
                  <a:srgbClr val="254D79"/>
                </a:solidFill>
                <a:latin typeface="Raleway 2 Bold"/>
                <a:ea typeface="Raleway 2 Bold"/>
                <a:cs typeface="Raleway 2 Bold"/>
                <a:sym typeface="Raleway 2 Bold"/>
              </a:rPr>
              <a:t>Tips for Before Any Interaction</a:t>
            </a:r>
          </a:p>
        </p:txBody>
      </p:sp>
      <p:grpSp>
        <p:nvGrpSpPr>
          <p:cNvPr id="7" name="Group 7"/>
          <p:cNvGrpSpPr/>
          <p:nvPr/>
        </p:nvGrpSpPr>
        <p:grpSpPr>
          <a:xfrm>
            <a:off x="7374874" y="1765568"/>
            <a:ext cx="3321006" cy="2214010"/>
            <a:chOff x="0" y="0"/>
            <a:chExt cx="4428007" cy="2952013"/>
          </a:xfrm>
        </p:grpSpPr>
        <p:sp>
          <p:nvSpPr>
            <p:cNvPr id="8" name="Freeform 8" descr="Close-up of person writing in notebook while typing on a laptop"/>
            <p:cNvSpPr/>
            <p:nvPr/>
          </p:nvSpPr>
          <p:spPr>
            <a:xfrm>
              <a:off x="0" y="0"/>
              <a:ext cx="4427982" cy="2951988"/>
            </a:xfrm>
            <a:custGeom>
              <a:avLst/>
              <a:gdLst/>
              <a:ahLst/>
              <a:cxnLst/>
              <a:rect l="l" t="t" r="r" b="b"/>
              <a:pathLst>
                <a:path w="4427982" h="2951988">
                  <a:moveTo>
                    <a:pt x="0" y="0"/>
                  </a:moveTo>
                  <a:lnTo>
                    <a:pt x="4427982" y="0"/>
                  </a:lnTo>
                  <a:lnTo>
                    <a:pt x="4427982" y="2951988"/>
                  </a:lnTo>
                  <a:lnTo>
                    <a:pt x="0" y="2951988"/>
                  </a:lnTo>
                  <a:lnTo>
                    <a:pt x="0" y="0"/>
                  </a:lnTo>
                  <a:close/>
                </a:path>
              </a:pathLst>
            </a:custGeom>
            <a:blipFill>
              <a:blip r:embed="rId3"/>
              <a:stretch>
                <a:fillRect b="-63"/>
              </a:stretch>
            </a:blipFill>
          </p:spPr>
          <p:txBody>
            <a:bodyPr/>
            <a:lstStyle/>
            <a:p>
              <a:endParaRPr lang="en-US"/>
            </a:p>
          </p:txBody>
        </p:sp>
      </p:grpSp>
      <p:grpSp>
        <p:nvGrpSpPr>
          <p:cNvPr id="9" name="Group 9"/>
          <p:cNvGrpSpPr/>
          <p:nvPr/>
        </p:nvGrpSpPr>
        <p:grpSpPr>
          <a:xfrm>
            <a:off x="1387592" y="1823199"/>
            <a:ext cx="3159547" cy="2098748"/>
            <a:chOff x="0" y="0"/>
            <a:chExt cx="4212730" cy="2798331"/>
          </a:xfrm>
        </p:grpSpPr>
        <p:sp>
          <p:nvSpPr>
            <p:cNvPr id="10" name="Freeform 10" descr="Colorful pins linked with threads"/>
            <p:cNvSpPr/>
            <p:nvPr/>
          </p:nvSpPr>
          <p:spPr>
            <a:xfrm>
              <a:off x="0" y="0"/>
              <a:ext cx="4212717" cy="2798318"/>
            </a:xfrm>
            <a:custGeom>
              <a:avLst/>
              <a:gdLst/>
              <a:ahLst/>
              <a:cxnLst/>
              <a:rect l="l" t="t" r="r" b="b"/>
              <a:pathLst>
                <a:path w="4212717" h="2798318">
                  <a:moveTo>
                    <a:pt x="0" y="0"/>
                  </a:moveTo>
                  <a:lnTo>
                    <a:pt x="4212717" y="0"/>
                  </a:lnTo>
                  <a:lnTo>
                    <a:pt x="4212717" y="2798318"/>
                  </a:lnTo>
                  <a:lnTo>
                    <a:pt x="0" y="2798318"/>
                  </a:lnTo>
                  <a:lnTo>
                    <a:pt x="0" y="0"/>
                  </a:lnTo>
                  <a:close/>
                </a:path>
              </a:pathLst>
            </a:custGeom>
            <a:blipFill>
              <a:blip r:embed="rId4"/>
              <a:stretch>
                <a:fillRect b="-33"/>
              </a:stretch>
            </a:blipFill>
          </p:spPr>
          <p:txBody>
            <a:bodyPr/>
            <a:lstStyle/>
            <a:p>
              <a:endParaRPr lang="en-US"/>
            </a:p>
          </p:txBody>
        </p:sp>
      </p:grpSp>
      <p:grpSp>
        <p:nvGrpSpPr>
          <p:cNvPr id="11" name="Group 11"/>
          <p:cNvGrpSpPr/>
          <p:nvPr/>
        </p:nvGrpSpPr>
        <p:grpSpPr>
          <a:xfrm>
            <a:off x="2538913" y="148405"/>
            <a:ext cx="1162212" cy="1162212"/>
            <a:chOff x="0" y="0"/>
            <a:chExt cx="1549616" cy="1549616"/>
          </a:xfrm>
        </p:grpSpPr>
        <p:sp>
          <p:nvSpPr>
            <p:cNvPr id="12" name="Freeform 12"/>
            <p:cNvSpPr/>
            <p:nvPr/>
          </p:nvSpPr>
          <p:spPr>
            <a:xfrm>
              <a:off x="0" y="0"/>
              <a:ext cx="1549654" cy="1549654"/>
            </a:xfrm>
            <a:custGeom>
              <a:avLst/>
              <a:gdLst/>
              <a:ahLst/>
              <a:cxnLst/>
              <a:rect l="l" t="t" r="r" b="b"/>
              <a:pathLst>
                <a:path w="1549654" h="1549654">
                  <a:moveTo>
                    <a:pt x="0" y="0"/>
                  </a:moveTo>
                  <a:lnTo>
                    <a:pt x="1549654" y="0"/>
                  </a:lnTo>
                  <a:lnTo>
                    <a:pt x="1549654" y="1549654"/>
                  </a:lnTo>
                  <a:lnTo>
                    <a:pt x="0" y="1549654"/>
                  </a:lnTo>
                  <a:lnTo>
                    <a:pt x="0" y="0"/>
                  </a:lnTo>
                  <a:close/>
                </a:path>
              </a:pathLst>
            </a:custGeom>
            <a:blipFill>
              <a:blip r:embed="rId5"/>
              <a:stretch>
                <a:fillRect r="2" b="2"/>
              </a:stretch>
            </a:blipFill>
          </p:spPr>
          <p:txBody>
            <a:bodyPr/>
            <a:lstStyle/>
            <a:p>
              <a:endParaRPr lang="en-US"/>
            </a:p>
          </p:txBody>
        </p:sp>
      </p:grpSp>
      <p:sp>
        <p:nvSpPr>
          <p:cNvPr id="13" name="Freeform 13"/>
          <p:cNvSpPr/>
          <p:nvPr/>
        </p:nvSpPr>
        <p:spPr>
          <a:xfrm>
            <a:off x="13307010" y="1765568"/>
            <a:ext cx="3309640" cy="2214010"/>
          </a:xfrm>
          <a:custGeom>
            <a:avLst/>
            <a:gdLst/>
            <a:ahLst/>
            <a:cxnLst/>
            <a:rect l="l" t="t" r="r" b="b"/>
            <a:pathLst>
              <a:path w="3309640" h="2214010">
                <a:moveTo>
                  <a:pt x="0" y="0"/>
                </a:moveTo>
                <a:lnTo>
                  <a:pt x="3309640" y="0"/>
                </a:lnTo>
                <a:lnTo>
                  <a:pt x="3309640" y="2214010"/>
                </a:lnTo>
                <a:lnTo>
                  <a:pt x="0" y="2214010"/>
                </a:lnTo>
                <a:lnTo>
                  <a:pt x="0" y="0"/>
                </a:lnTo>
                <a:close/>
              </a:path>
            </a:pathLst>
          </a:custGeom>
          <a:blipFill>
            <a:blip r:embed="rId6"/>
            <a:stretch>
              <a:fillRect l="-20205" r="-14477"/>
            </a:stretch>
          </a:blipFill>
        </p:spPr>
        <p:txBody>
          <a:bodyPr/>
          <a:lstStyle/>
          <a:p>
            <a:endParaRPr lang="en-US"/>
          </a:p>
        </p:txBody>
      </p:sp>
      <p:sp>
        <p:nvSpPr>
          <p:cNvPr id="14" name="TextBox 14"/>
          <p:cNvSpPr txBox="1"/>
          <p:nvPr/>
        </p:nvSpPr>
        <p:spPr>
          <a:xfrm>
            <a:off x="7055987" y="5820518"/>
            <a:ext cx="4570647" cy="2801779"/>
          </a:xfrm>
          <a:prstGeom prst="rect">
            <a:avLst/>
          </a:prstGeom>
        </p:spPr>
        <p:txBody>
          <a:bodyPr lIns="0" tIns="0" rIns="0" bIns="0" rtlCol="0" anchor="t">
            <a:spAutoFit/>
          </a:bodyPr>
          <a:lstStyle/>
          <a:p>
            <a:pPr marL="487680" lvl="2" indent="-162560" algn="l">
              <a:lnSpc>
                <a:spcPts val="3600"/>
              </a:lnSpc>
              <a:buFont typeface="Arial"/>
              <a:buChar char="⚬"/>
            </a:pPr>
            <a:r>
              <a:rPr lang="en-US" sz="2400" spc="192" dirty="0" err="1">
                <a:solidFill>
                  <a:srgbClr val="003660"/>
                </a:solidFill>
                <a:latin typeface="Raleway 2"/>
                <a:ea typeface="Raleway 2"/>
                <a:cs typeface="Raleway 2"/>
                <a:sym typeface="Raleway 2"/>
              </a:rPr>
              <a:t>BrenConnect</a:t>
            </a:r>
            <a:r>
              <a:rPr lang="en-US" sz="2400" spc="192" dirty="0">
                <a:solidFill>
                  <a:srgbClr val="003660"/>
                </a:solidFill>
                <a:latin typeface="Raleway 2"/>
                <a:ea typeface="Raleway 2"/>
                <a:cs typeface="Raleway 2"/>
                <a:sym typeface="Raleway 2"/>
              </a:rPr>
              <a:t> </a:t>
            </a:r>
          </a:p>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LinkedIn</a:t>
            </a:r>
            <a:endParaRPr lang="en-US" sz="2400" spc="192" dirty="0">
              <a:solidFill>
                <a:srgbClr val="003660"/>
              </a:solidFill>
              <a:latin typeface="Raleway 2"/>
              <a:ea typeface="Raleway 2"/>
              <a:cs typeface="Raleway 2"/>
            </a:endParaRPr>
          </a:p>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Company Website = bio</a:t>
            </a:r>
            <a:endParaRPr lang="en-US" sz="2400" spc="192" dirty="0">
              <a:solidFill>
                <a:srgbClr val="003660"/>
              </a:solidFill>
              <a:latin typeface="Raleway 2"/>
              <a:ea typeface="Raleway 2"/>
              <a:cs typeface="Raleway 2"/>
            </a:endParaRPr>
          </a:p>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Google </a:t>
            </a:r>
            <a:endParaRPr lang="en-US" sz="2400" spc="192" dirty="0">
              <a:solidFill>
                <a:srgbClr val="003660"/>
              </a:solidFill>
              <a:latin typeface="Raleway 2"/>
              <a:ea typeface="Raleway 2"/>
              <a:cs typeface="Raleway 2"/>
            </a:endParaRPr>
          </a:p>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X (Twitter) + Other Social Media Feeds</a:t>
            </a:r>
            <a:endParaRPr lang="en-US" sz="2400" spc="192" dirty="0">
              <a:solidFill>
                <a:srgbClr val="003660"/>
              </a:solidFill>
              <a:latin typeface="Raleway 2"/>
              <a:ea typeface="Raleway 2"/>
              <a:cs typeface="Raleway 2"/>
            </a:endParaRPr>
          </a:p>
        </p:txBody>
      </p:sp>
      <p:sp>
        <p:nvSpPr>
          <p:cNvPr id="15" name="TextBox 15"/>
          <p:cNvSpPr txBox="1"/>
          <p:nvPr/>
        </p:nvSpPr>
        <p:spPr>
          <a:xfrm>
            <a:off x="6030049" y="4648200"/>
            <a:ext cx="5596576" cy="1045210"/>
          </a:xfrm>
          <a:prstGeom prst="rect">
            <a:avLst/>
          </a:prstGeom>
        </p:spPr>
        <p:txBody>
          <a:bodyPr lIns="0" tIns="0" rIns="0" bIns="0" rtlCol="0" anchor="t">
            <a:spAutoFit/>
          </a:bodyPr>
          <a:lstStyle/>
          <a:p>
            <a:pPr algn="ctr">
              <a:lnSpc>
                <a:spcPts val="4160"/>
              </a:lnSpc>
            </a:pPr>
            <a:r>
              <a:rPr lang="en-US" sz="3200" spc="32">
                <a:solidFill>
                  <a:srgbClr val="254D79"/>
                </a:solidFill>
                <a:latin typeface="Raleway 2"/>
                <a:ea typeface="Raleway 2"/>
                <a:cs typeface="Raleway 2"/>
                <a:sym typeface="Raleway 2"/>
              </a:rPr>
              <a:t>Research People's Background  </a:t>
            </a:r>
          </a:p>
        </p:txBody>
      </p:sp>
      <p:sp>
        <p:nvSpPr>
          <p:cNvPr id="16" name="TextBox 16"/>
          <p:cNvSpPr txBox="1"/>
          <p:nvPr/>
        </p:nvSpPr>
        <p:spPr>
          <a:xfrm>
            <a:off x="1046178" y="5677795"/>
            <a:ext cx="5325408" cy="4198906"/>
          </a:xfrm>
          <a:prstGeom prst="rect">
            <a:avLst/>
          </a:prstGeom>
        </p:spPr>
        <p:txBody>
          <a:bodyPr lIns="0" tIns="0" rIns="0" bIns="0" rtlCol="0" anchor="t">
            <a:spAutoFit/>
          </a:bodyPr>
          <a:lstStyle/>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Target Organizations (check out staff directories) </a:t>
            </a:r>
          </a:p>
          <a:p>
            <a:pPr marL="487680" lvl="2" indent="-162560" algn="l">
              <a:lnSpc>
                <a:spcPts val="3600"/>
              </a:lnSpc>
            </a:pPr>
            <a:endParaRPr lang="en-US" sz="2400" spc="192">
              <a:solidFill>
                <a:srgbClr val="003660"/>
              </a:solidFill>
              <a:latin typeface="Raleway 2"/>
              <a:ea typeface="Raleway 2"/>
              <a:cs typeface="Raleway 2"/>
              <a:sym typeface="Raleway 2"/>
            </a:endParaRPr>
          </a:p>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Get referrals </a:t>
            </a:r>
            <a:endParaRPr lang="en-US" sz="2400" spc="192" dirty="0">
              <a:solidFill>
                <a:srgbClr val="003660"/>
              </a:solidFill>
              <a:latin typeface="Raleway 2"/>
              <a:ea typeface="Raleway 2"/>
              <a:cs typeface="Raleway 2"/>
            </a:endParaRPr>
          </a:p>
          <a:p>
            <a:pPr marL="487680" lvl="2" indent="-162560" algn="l">
              <a:lnSpc>
                <a:spcPts val="3600"/>
              </a:lnSpc>
            </a:pPr>
            <a:endParaRPr lang="en-US" sz="2400" spc="192">
              <a:solidFill>
                <a:srgbClr val="003660"/>
              </a:solidFill>
              <a:latin typeface="Raleway 2"/>
              <a:ea typeface="Raleway 2"/>
              <a:cs typeface="Raleway 2"/>
              <a:sym typeface="Raleway 2"/>
            </a:endParaRPr>
          </a:p>
          <a:p>
            <a:pPr marL="487680" lvl="2" indent="-162560" algn="l">
              <a:lnSpc>
                <a:spcPts val="3600"/>
              </a:lnSpc>
              <a:buFont typeface="Arial"/>
              <a:buChar char="⚬"/>
            </a:pPr>
            <a:r>
              <a:rPr lang="en-US" sz="2400" spc="192" dirty="0">
                <a:solidFill>
                  <a:srgbClr val="003660"/>
                </a:solidFill>
                <a:latin typeface="Raleway 2"/>
                <a:ea typeface="Raleway 2"/>
                <a:cs typeface="Raleway 2"/>
                <a:sym typeface="Raleway 2"/>
              </a:rPr>
              <a:t>Listen to speakers (podcasts, Bren seminars, NCEAS roundtables, career talks)</a:t>
            </a:r>
            <a:endParaRPr lang="en-US" sz="2400" spc="192" dirty="0">
              <a:solidFill>
                <a:srgbClr val="003660"/>
              </a:solidFill>
              <a:latin typeface="Raleway 2"/>
              <a:ea typeface="Raleway 2"/>
              <a:cs typeface="Raleway 2"/>
            </a:endParaRPr>
          </a:p>
          <a:p>
            <a:pPr marL="487680" lvl="2" indent="-162560" algn="ctr">
              <a:lnSpc>
                <a:spcPts val="3600"/>
              </a:lnSpc>
            </a:pPr>
            <a:r>
              <a:rPr lang="en-US" sz="2400" spc="192" dirty="0">
                <a:solidFill>
                  <a:srgbClr val="003660"/>
                </a:solidFill>
                <a:latin typeface="Raleway 2"/>
                <a:ea typeface="Raleway 2"/>
                <a:cs typeface="Raleway 2"/>
                <a:sym typeface="Raleway 2"/>
              </a:rPr>
              <a:t> </a:t>
            </a:r>
            <a:endParaRPr lang="en-US" sz="2400" spc="192" dirty="0">
              <a:solidFill>
                <a:srgbClr val="003660"/>
              </a:solidFill>
              <a:latin typeface="Raleway 2"/>
              <a:ea typeface="Raleway 2"/>
              <a:cs typeface="Raleway 2"/>
            </a:endParaRPr>
          </a:p>
        </p:txBody>
      </p:sp>
      <p:sp>
        <p:nvSpPr>
          <p:cNvPr id="17" name="TextBox 17"/>
          <p:cNvSpPr txBox="1"/>
          <p:nvPr/>
        </p:nvSpPr>
        <p:spPr>
          <a:xfrm>
            <a:off x="618849" y="4459310"/>
            <a:ext cx="5956211" cy="1045210"/>
          </a:xfrm>
          <a:prstGeom prst="rect">
            <a:avLst/>
          </a:prstGeom>
        </p:spPr>
        <p:txBody>
          <a:bodyPr lIns="0" tIns="0" rIns="0" bIns="0" rtlCol="0" anchor="t">
            <a:spAutoFit/>
          </a:bodyPr>
          <a:lstStyle/>
          <a:p>
            <a:pPr algn="ctr">
              <a:lnSpc>
                <a:spcPts val="4160"/>
              </a:lnSpc>
            </a:pPr>
            <a:r>
              <a:rPr lang="en-US" sz="3200">
                <a:solidFill>
                  <a:srgbClr val="254D79"/>
                </a:solidFill>
                <a:latin typeface="Raleway 2"/>
                <a:ea typeface="Raleway 2"/>
                <a:cs typeface="Raleway 2"/>
                <a:sym typeface="Raleway 2"/>
              </a:rPr>
              <a:t>Identify People You Want to Meet </a:t>
            </a:r>
          </a:p>
        </p:txBody>
      </p:sp>
      <p:sp>
        <p:nvSpPr>
          <p:cNvPr id="18" name="TextBox 18"/>
          <p:cNvSpPr txBox="1"/>
          <p:nvPr/>
        </p:nvSpPr>
        <p:spPr>
          <a:xfrm>
            <a:off x="12217965" y="5525395"/>
            <a:ext cx="5325408" cy="3737239"/>
          </a:xfrm>
          <a:prstGeom prst="rect">
            <a:avLst/>
          </a:prstGeom>
        </p:spPr>
        <p:txBody>
          <a:bodyPr lIns="0" tIns="0" rIns="0" bIns="0" rtlCol="0" anchor="t">
            <a:spAutoFit/>
          </a:bodyPr>
          <a:lstStyle/>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What are you comfortable with?</a:t>
            </a:r>
          </a:p>
          <a:p>
            <a:pPr marL="944880" lvl="3" indent="-236220" algn="l">
              <a:lnSpc>
                <a:spcPts val="3600"/>
              </a:lnSpc>
              <a:buFont typeface="Arial"/>
              <a:buChar char="￭"/>
            </a:pPr>
            <a:r>
              <a:rPr lang="en-US" sz="2400" spc="192">
                <a:solidFill>
                  <a:srgbClr val="003660"/>
                </a:solidFill>
                <a:latin typeface="Raleway 2"/>
                <a:ea typeface="Raleway 2"/>
                <a:cs typeface="Raleway 2"/>
                <a:sym typeface="Raleway 2"/>
              </a:rPr>
              <a:t>Phone/Zoom/In-Person</a:t>
            </a:r>
          </a:p>
          <a:p>
            <a:pPr marL="487680" lvl="2" indent="-162560" algn="l">
              <a:lnSpc>
                <a:spcPts val="3600"/>
              </a:lnSpc>
              <a:buFont typeface="Arial"/>
              <a:buChar char="⚬"/>
            </a:pPr>
            <a:r>
              <a:rPr lang="en-US" sz="2400" spc="192">
                <a:solidFill>
                  <a:srgbClr val="003660"/>
                </a:solidFill>
                <a:latin typeface="Raleway 2"/>
                <a:ea typeface="Raleway 2"/>
                <a:cs typeface="Raleway 2"/>
                <a:sym typeface="Raleway 2"/>
              </a:rPr>
              <a:t>What are they comfortable with/what works best for them?</a:t>
            </a:r>
          </a:p>
          <a:p>
            <a:pPr marL="487680" lvl="2" indent="-162560" algn="ctr">
              <a:lnSpc>
                <a:spcPts val="3600"/>
              </a:lnSpc>
            </a:pPr>
            <a:endParaRPr lang="en-US" sz="2400" spc="192">
              <a:solidFill>
                <a:srgbClr val="003660"/>
              </a:solidFill>
              <a:latin typeface="Raleway 2"/>
              <a:ea typeface="Raleway 2"/>
              <a:cs typeface="Raleway 2"/>
              <a:sym typeface="Raleway 2"/>
            </a:endParaRPr>
          </a:p>
          <a:p>
            <a:pPr marL="487680" lvl="2" indent="-162560" algn="ctr">
              <a:lnSpc>
                <a:spcPts val="3600"/>
              </a:lnSpc>
            </a:pPr>
            <a:r>
              <a:rPr lang="en-US" sz="2400" spc="192">
                <a:solidFill>
                  <a:srgbClr val="003660"/>
                </a:solidFill>
                <a:latin typeface="Raleway 2"/>
                <a:ea typeface="Raleway 2"/>
                <a:cs typeface="Raleway 2"/>
                <a:sym typeface="Raleway 2"/>
              </a:rPr>
              <a:t> </a:t>
            </a:r>
          </a:p>
        </p:txBody>
      </p:sp>
      <p:sp>
        <p:nvSpPr>
          <p:cNvPr id="19" name="TextBox 19"/>
          <p:cNvSpPr txBox="1"/>
          <p:nvPr/>
        </p:nvSpPr>
        <p:spPr>
          <a:xfrm>
            <a:off x="12003681" y="4495800"/>
            <a:ext cx="5956211" cy="1045210"/>
          </a:xfrm>
          <a:prstGeom prst="rect">
            <a:avLst/>
          </a:prstGeom>
        </p:spPr>
        <p:txBody>
          <a:bodyPr lIns="0" tIns="0" rIns="0" bIns="0" rtlCol="0" anchor="t">
            <a:spAutoFit/>
          </a:bodyPr>
          <a:lstStyle/>
          <a:p>
            <a:pPr algn="ctr">
              <a:lnSpc>
                <a:spcPts val="4160"/>
              </a:lnSpc>
            </a:pPr>
            <a:r>
              <a:rPr lang="en-US" sz="3200">
                <a:solidFill>
                  <a:srgbClr val="254D79"/>
                </a:solidFill>
                <a:latin typeface="Raleway 2"/>
                <a:ea typeface="Raleway 2"/>
                <a:cs typeface="Raleway 2"/>
                <a:sym typeface="Raleway 2"/>
              </a:rPr>
              <a:t>When/How To Meet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DAE6E6"/>
        </a:solidFill>
        <a:effectLst/>
      </p:bgPr>
    </p:bg>
    <p:spTree>
      <p:nvGrpSpPr>
        <p:cNvPr id="1" name=""/>
        <p:cNvGrpSpPr/>
        <p:nvPr/>
      </p:nvGrpSpPr>
      <p:grpSpPr>
        <a:xfrm>
          <a:off x="0" y="0"/>
          <a:ext cx="0" cy="0"/>
          <a:chOff x="0" y="0"/>
          <a:chExt cx="0" cy="0"/>
        </a:xfrm>
      </p:grpSpPr>
      <p:sp>
        <p:nvSpPr>
          <p:cNvPr id="2" name="Freeform 2"/>
          <p:cNvSpPr/>
          <p:nvPr/>
        </p:nvSpPr>
        <p:spPr>
          <a:xfrm>
            <a:off x="9492734" y="-213140"/>
            <a:ext cx="8795266" cy="10767758"/>
          </a:xfrm>
          <a:custGeom>
            <a:avLst/>
            <a:gdLst/>
            <a:ahLst/>
            <a:cxnLst/>
            <a:rect l="l" t="t" r="r" b="b"/>
            <a:pathLst>
              <a:path w="8795266" h="10767758">
                <a:moveTo>
                  <a:pt x="0" y="0"/>
                </a:moveTo>
                <a:lnTo>
                  <a:pt x="8795266" y="0"/>
                </a:lnTo>
                <a:lnTo>
                  <a:pt x="8795266" y="10767758"/>
                </a:lnTo>
                <a:lnTo>
                  <a:pt x="0" y="10767758"/>
                </a:lnTo>
                <a:lnTo>
                  <a:pt x="0" y="0"/>
                </a:lnTo>
                <a:close/>
              </a:path>
            </a:pathLst>
          </a:custGeom>
          <a:blipFill>
            <a:blip r:embed="rId2"/>
            <a:stretch>
              <a:fillRect l="-141281" r="-138336"/>
            </a:stretch>
          </a:blipFill>
        </p:spPr>
        <p:txBody>
          <a:bodyPr/>
          <a:lstStyle/>
          <a:p>
            <a:endParaRPr lang="en-US"/>
          </a:p>
        </p:txBody>
      </p:sp>
      <p:sp>
        <p:nvSpPr>
          <p:cNvPr id="3" name="TextBox 3"/>
          <p:cNvSpPr txBox="1"/>
          <p:nvPr/>
        </p:nvSpPr>
        <p:spPr>
          <a:xfrm>
            <a:off x="345142" y="2503725"/>
            <a:ext cx="8464969" cy="4175182"/>
          </a:xfrm>
          <a:prstGeom prst="rect">
            <a:avLst/>
          </a:prstGeom>
        </p:spPr>
        <p:txBody>
          <a:bodyPr lIns="0" tIns="0" rIns="0" bIns="0" rtlCol="0" anchor="t">
            <a:spAutoFit/>
          </a:bodyPr>
          <a:lstStyle/>
          <a:p>
            <a:pPr marL="842005" lvl="1" indent="-421003" algn="l">
              <a:lnSpc>
                <a:spcPts val="5459"/>
              </a:lnSpc>
              <a:buFont typeface="Arial"/>
              <a:buChar char="•"/>
            </a:pPr>
            <a:r>
              <a:rPr lang="en-US" sz="3899" b="1" dirty="0">
                <a:solidFill>
                  <a:srgbClr val="003660"/>
                </a:solidFill>
                <a:latin typeface="Raleway 1 Bold"/>
                <a:ea typeface="Raleway 1 Bold"/>
                <a:cs typeface="Raleway 1 Bold"/>
                <a:sym typeface="Raleway 1 Bold"/>
              </a:rPr>
              <a:t>Consider the situation/context</a:t>
            </a:r>
          </a:p>
          <a:p>
            <a:pPr marL="842005" lvl="1" indent="-421003" algn="l">
              <a:lnSpc>
                <a:spcPts val="5459"/>
              </a:lnSpc>
              <a:buFont typeface="Arial"/>
              <a:buChar char="•"/>
            </a:pPr>
            <a:r>
              <a:rPr lang="en-US" sz="3899" b="1" dirty="0">
                <a:solidFill>
                  <a:srgbClr val="003660"/>
                </a:solidFill>
                <a:latin typeface="Raleway 1 Bold"/>
                <a:ea typeface="Raleway 1 Bold"/>
                <a:cs typeface="Raleway 1 Bold"/>
                <a:sym typeface="Raleway 1 Bold"/>
              </a:rPr>
              <a:t>Have a goal in mind</a:t>
            </a:r>
          </a:p>
          <a:p>
            <a:pPr marL="842005" lvl="1" indent="-421003" algn="l">
              <a:lnSpc>
                <a:spcPts val="5459"/>
              </a:lnSpc>
              <a:buFont typeface="Arial"/>
              <a:buChar char="•"/>
            </a:pPr>
            <a:r>
              <a:rPr lang="en-US" sz="3899" b="1" dirty="0">
                <a:solidFill>
                  <a:srgbClr val="003660"/>
                </a:solidFill>
                <a:latin typeface="Raleway 1 Bold"/>
                <a:ea typeface="Raleway 1 Bold"/>
                <a:cs typeface="Raleway 1 Bold"/>
                <a:sym typeface="Raleway 1 Bold"/>
              </a:rPr>
              <a:t>Gauge your comfort level</a:t>
            </a:r>
          </a:p>
          <a:p>
            <a:pPr marL="841375" lvl="1" indent="-420370">
              <a:lnSpc>
                <a:spcPts val="5459"/>
              </a:lnSpc>
              <a:buFont typeface="Arial"/>
              <a:buChar char="•"/>
            </a:pPr>
            <a:endParaRPr lang="en-US" sz="3850" b="1" dirty="0">
              <a:solidFill>
                <a:srgbClr val="003660"/>
              </a:solidFill>
              <a:latin typeface="Raleway 1 Bold"/>
              <a:ea typeface="Raleway 1 Bold"/>
              <a:cs typeface="Raleway 1 Bold"/>
              <a:sym typeface="Raleway 1 Bold"/>
            </a:endParaRPr>
          </a:p>
          <a:p>
            <a:pPr marL="842005" lvl="1" indent="-421003" algn="l">
              <a:lnSpc>
                <a:spcPts val="5459"/>
              </a:lnSpc>
              <a:buFont typeface="Arial"/>
              <a:buChar char="•"/>
            </a:pPr>
            <a:r>
              <a:rPr lang="en-US" sz="3899" b="1" dirty="0">
                <a:solidFill>
                  <a:srgbClr val="003660"/>
                </a:solidFill>
                <a:latin typeface="Raleway 1 Bold"/>
                <a:ea typeface="Raleway 1 Bold"/>
                <a:cs typeface="Raleway 1 Bold"/>
                <a:sym typeface="Raleway 1 Bold"/>
              </a:rPr>
              <a:t>Attend the Art of Mingling!</a:t>
            </a:r>
          </a:p>
          <a:p>
            <a:pPr algn="l">
              <a:lnSpc>
                <a:spcPts val="5459"/>
              </a:lnSpc>
            </a:pPr>
            <a:endParaRPr lang="en-US" sz="3899" b="1" dirty="0">
              <a:solidFill>
                <a:srgbClr val="003660"/>
              </a:solidFill>
              <a:latin typeface="Raleway 1 Bold"/>
              <a:ea typeface="Raleway 1 Bold"/>
              <a:cs typeface="Raleway 1 Bold"/>
              <a:sym typeface="Raleway 1 Bold"/>
            </a:endParaRPr>
          </a:p>
        </p:txBody>
      </p:sp>
      <p:sp>
        <p:nvSpPr>
          <p:cNvPr id="4" name="TextBox 4"/>
          <p:cNvSpPr txBox="1"/>
          <p:nvPr/>
        </p:nvSpPr>
        <p:spPr>
          <a:xfrm>
            <a:off x="790483" y="558800"/>
            <a:ext cx="9767281" cy="833756"/>
          </a:xfrm>
          <a:prstGeom prst="rect">
            <a:avLst/>
          </a:prstGeom>
        </p:spPr>
        <p:txBody>
          <a:bodyPr lIns="0" tIns="0" rIns="0" bIns="0" rtlCol="0" anchor="t">
            <a:spAutoFit/>
          </a:bodyPr>
          <a:lstStyle/>
          <a:p>
            <a:pPr algn="l">
              <a:lnSpc>
                <a:spcPts val="6200"/>
              </a:lnSpc>
            </a:pPr>
            <a:r>
              <a:rPr lang="en-US" sz="6200">
                <a:solidFill>
                  <a:srgbClr val="04859B"/>
                </a:solidFill>
                <a:latin typeface="Raleway Heavy"/>
                <a:ea typeface="Raleway Heavy"/>
                <a:cs typeface="Raleway Heavy"/>
                <a:sym typeface="Raleway Heavy"/>
              </a:rPr>
              <a:t>How to Approach</a:t>
            </a:r>
          </a:p>
        </p:txBody>
      </p:sp>
      <p:sp>
        <p:nvSpPr>
          <p:cNvPr id="5" name="Freeform 5"/>
          <p:cNvSpPr/>
          <p:nvPr/>
        </p:nvSpPr>
        <p:spPr>
          <a:xfrm>
            <a:off x="641787" y="1392555"/>
            <a:ext cx="7315200" cy="91440"/>
          </a:xfrm>
          <a:custGeom>
            <a:avLst/>
            <a:gdLst/>
            <a:ahLst/>
            <a:cxnLst/>
            <a:rect l="l" t="t" r="r" b="b"/>
            <a:pathLst>
              <a:path w="7315200" h="91440">
                <a:moveTo>
                  <a:pt x="0" y="0"/>
                </a:moveTo>
                <a:lnTo>
                  <a:pt x="7315200" y="0"/>
                </a:lnTo>
                <a:lnTo>
                  <a:pt x="7315200" y="91440"/>
                </a:lnTo>
                <a:lnTo>
                  <a:pt x="0" y="914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DAE6E6"/>
        </a:solidFill>
        <a:effectLst/>
      </p:bgPr>
    </p:bg>
    <p:spTree>
      <p:nvGrpSpPr>
        <p:cNvPr id="1" name=""/>
        <p:cNvGrpSpPr/>
        <p:nvPr/>
      </p:nvGrpSpPr>
      <p:grpSpPr>
        <a:xfrm>
          <a:off x="0" y="0"/>
          <a:ext cx="0" cy="0"/>
          <a:chOff x="0" y="0"/>
          <a:chExt cx="0" cy="0"/>
        </a:xfrm>
      </p:grpSpPr>
      <p:sp>
        <p:nvSpPr>
          <p:cNvPr id="2" name="AutoShape 2"/>
          <p:cNvSpPr/>
          <p:nvPr/>
        </p:nvSpPr>
        <p:spPr>
          <a:xfrm>
            <a:off x="1028700" y="2395204"/>
            <a:ext cx="6764039" cy="59768"/>
          </a:xfrm>
          <a:prstGeom prst="rect">
            <a:avLst/>
          </a:prstGeom>
          <a:solidFill>
            <a:srgbClr val="04859B"/>
          </a:solidFill>
        </p:spPr>
        <p:txBody>
          <a:bodyPr/>
          <a:lstStyle/>
          <a:p>
            <a:endParaRPr lang="en-US"/>
          </a:p>
        </p:txBody>
      </p:sp>
      <p:sp>
        <p:nvSpPr>
          <p:cNvPr id="3" name="TextBox 3"/>
          <p:cNvSpPr txBox="1"/>
          <p:nvPr/>
        </p:nvSpPr>
        <p:spPr>
          <a:xfrm>
            <a:off x="1028700" y="3116509"/>
            <a:ext cx="7811844" cy="5975995"/>
          </a:xfrm>
          <a:prstGeom prst="rect">
            <a:avLst/>
          </a:prstGeom>
        </p:spPr>
        <p:txBody>
          <a:bodyPr lIns="0" tIns="0" rIns="0" bIns="0" rtlCol="0" anchor="t">
            <a:spAutoFit/>
          </a:bodyPr>
          <a:lstStyle/>
          <a:p>
            <a:pPr algn="l">
              <a:lnSpc>
                <a:spcPts val="5249"/>
              </a:lnSpc>
            </a:pPr>
            <a:endParaRPr/>
          </a:p>
          <a:p>
            <a:pPr marL="1078865" lvl="1" indent="-539115">
              <a:lnSpc>
                <a:spcPts val="5249"/>
              </a:lnSpc>
              <a:buFont typeface="Arial"/>
              <a:buChar char="•"/>
            </a:pPr>
            <a:r>
              <a:rPr lang="en-US" sz="4950" b="1" spc="249" dirty="0">
                <a:solidFill>
                  <a:srgbClr val="003660"/>
                </a:solidFill>
                <a:latin typeface="Raleway 1 Bold"/>
                <a:ea typeface="Raleway 1 Bold"/>
                <a:cs typeface="Raleway 1 Bold"/>
              </a:rPr>
              <a:t>Attention-Grabbing Statement</a:t>
            </a:r>
          </a:p>
          <a:p>
            <a:pPr marL="1078865" lvl="1" indent="-539115" algn="l">
              <a:lnSpc>
                <a:spcPts val="5249"/>
              </a:lnSpc>
              <a:buFont typeface="Arial"/>
              <a:buChar char="•"/>
            </a:pPr>
            <a:r>
              <a:rPr lang="en-US" sz="4950" b="1" spc="249" dirty="0">
                <a:solidFill>
                  <a:srgbClr val="003660"/>
                </a:solidFill>
                <a:latin typeface="Raleway 1 Bold"/>
                <a:ea typeface="Raleway 1 Bold"/>
                <a:cs typeface="Raleway 1 Bold"/>
              </a:rPr>
              <a:t>Give and Take</a:t>
            </a:r>
          </a:p>
          <a:p>
            <a:pPr marL="1078865" lvl="1" indent="-539115">
              <a:lnSpc>
                <a:spcPts val="5249"/>
              </a:lnSpc>
              <a:buFont typeface="Arial,Sans-Serif"/>
              <a:buChar char="•"/>
            </a:pPr>
            <a:r>
              <a:rPr lang="en-US" sz="5000" b="1" spc="249" dirty="0">
                <a:solidFill>
                  <a:srgbClr val="003660"/>
                </a:solidFill>
                <a:latin typeface="Raleway 1 Bold"/>
                <a:ea typeface="Raleway 1 Bold"/>
                <a:cs typeface="Raleway 1 Bold"/>
              </a:rPr>
              <a:t>Your Needs</a:t>
            </a:r>
            <a:endParaRPr lang="en-US" sz="5000" spc="249">
              <a:solidFill>
                <a:srgbClr val="000000"/>
              </a:solidFill>
              <a:latin typeface="Raleway 1 Bold"/>
              <a:ea typeface="Raleway 1 Bold"/>
              <a:cs typeface="Raleway 1 Bold"/>
            </a:endParaRPr>
          </a:p>
          <a:p>
            <a:pPr marL="539750" lvl="1">
              <a:lnSpc>
                <a:spcPts val="5249"/>
              </a:lnSpc>
            </a:pPr>
            <a:endParaRPr lang="en-US" sz="4950" b="1" spc="249" dirty="0">
              <a:solidFill>
                <a:srgbClr val="003660"/>
              </a:solidFill>
              <a:latin typeface="Raleway 1 Bold"/>
              <a:ea typeface="Raleway 1 Bold"/>
              <a:cs typeface="Raleway 1 Bold"/>
            </a:endParaRPr>
          </a:p>
          <a:p>
            <a:pPr>
              <a:lnSpc>
                <a:spcPts val="5249"/>
              </a:lnSpc>
            </a:pPr>
            <a:endParaRPr lang="en-US" sz="4999" b="1" spc="249">
              <a:solidFill>
                <a:srgbClr val="003660"/>
              </a:solidFill>
              <a:latin typeface="Raleway 1 Bold"/>
              <a:ea typeface="Raleway 1 Bold"/>
              <a:cs typeface="Raleway 1 Bold"/>
              <a:sym typeface="Raleway 1 Bold"/>
            </a:endParaRPr>
          </a:p>
          <a:p>
            <a:pPr>
              <a:lnSpc>
                <a:spcPts val="3360"/>
              </a:lnSpc>
            </a:pPr>
            <a:r>
              <a:rPr lang="en-US" sz="3200" b="1" spc="160" dirty="0">
                <a:solidFill>
                  <a:srgbClr val="003660"/>
                </a:solidFill>
                <a:latin typeface="Raleway 1 Bold"/>
                <a:ea typeface="Raleway 1 Bold"/>
                <a:cs typeface="Raleway 1 Bold"/>
                <a:sym typeface="Raleway 1 Bold"/>
              </a:rPr>
              <a:t>What grabs the listener’s attention? What makes them ask for more info?</a:t>
            </a:r>
          </a:p>
        </p:txBody>
      </p:sp>
      <p:sp>
        <p:nvSpPr>
          <p:cNvPr id="4" name="TextBox 4"/>
          <p:cNvSpPr txBox="1"/>
          <p:nvPr/>
        </p:nvSpPr>
        <p:spPr>
          <a:xfrm>
            <a:off x="2098910" y="676229"/>
            <a:ext cx="9160306" cy="1585595"/>
          </a:xfrm>
          <a:prstGeom prst="rect">
            <a:avLst/>
          </a:prstGeom>
        </p:spPr>
        <p:txBody>
          <a:bodyPr lIns="0" tIns="0" rIns="0" bIns="0" rtlCol="0" anchor="t">
            <a:spAutoFit/>
          </a:bodyPr>
          <a:lstStyle/>
          <a:p>
            <a:pPr algn="l">
              <a:lnSpc>
                <a:spcPts val="6160"/>
              </a:lnSpc>
            </a:pPr>
            <a:r>
              <a:rPr lang="en-US" sz="5600">
                <a:solidFill>
                  <a:srgbClr val="04859B"/>
                </a:solidFill>
                <a:latin typeface="Raleway Heavy"/>
                <a:ea typeface="Raleway Heavy"/>
                <a:cs typeface="Raleway Heavy"/>
                <a:sym typeface="Raleway Heavy"/>
              </a:rPr>
              <a:t>CURIOSITY </a:t>
            </a:r>
          </a:p>
          <a:p>
            <a:pPr algn="l">
              <a:lnSpc>
                <a:spcPts val="6160"/>
              </a:lnSpc>
            </a:pPr>
            <a:r>
              <a:rPr lang="en-US" sz="5600">
                <a:solidFill>
                  <a:srgbClr val="04859B"/>
                </a:solidFill>
                <a:latin typeface="Raleway Heavy"/>
                <a:ea typeface="Raleway Heavy"/>
                <a:cs typeface="Raleway Heavy"/>
                <a:sym typeface="Raleway Heavy"/>
              </a:rPr>
              <a:t>STATEMENTS</a:t>
            </a:r>
          </a:p>
        </p:txBody>
      </p:sp>
      <p:grpSp>
        <p:nvGrpSpPr>
          <p:cNvPr id="5" name="Group 5"/>
          <p:cNvGrpSpPr/>
          <p:nvPr/>
        </p:nvGrpSpPr>
        <p:grpSpPr>
          <a:xfrm>
            <a:off x="936698" y="628604"/>
            <a:ext cx="1162212" cy="1162212"/>
            <a:chOff x="0" y="0"/>
            <a:chExt cx="1549616" cy="1549616"/>
          </a:xfrm>
        </p:grpSpPr>
        <p:sp>
          <p:nvSpPr>
            <p:cNvPr id="6" name="Freeform 6"/>
            <p:cNvSpPr/>
            <p:nvPr/>
          </p:nvSpPr>
          <p:spPr>
            <a:xfrm>
              <a:off x="0" y="0"/>
              <a:ext cx="1549654" cy="1549654"/>
            </a:xfrm>
            <a:custGeom>
              <a:avLst/>
              <a:gdLst/>
              <a:ahLst/>
              <a:cxnLst/>
              <a:rect l="l" t="t" r="r" b="b"/>
              <a:pathLst>
                <a:path w="1549654" h="1549654">
                  <a:moveTo>
                    <a:pt x="0" y="0"/>
                  </a:moveTo>
                  <a:lnTo>
                    <a:pt x="1549654" y="0"/>
                  </a:lnTo>
                  <a:lnTo>
                    <a:pt x="1549654" y="1549654"/>
                  </a:lnTo>
                  <a:lnTo>
                    <a:pt x="0" y="1549654"/>
                  </a:lnTo>
                  <a:lnTo>
                    <a:pt x="0" y="0"/>
                  </a:lnTo>
                  <a:close/>
                </a:path>
              </a:pathLst>
            </a:custGeom>
            <a:blipFill>
              <a:blip r:embed="rId2"/>
              <a:stretch>
                <a:fillRect r="2" b="2"/>
              </a:stretch>
            </a:blipFill>
          </p:spPr>
          <p:txBody>
            <a:bodyPr/>
            <a:lstStyle/>
            <a:p>
              <a:endParaRPr lang="en-US"/>
            </a:p>
          </p:txBody>
        </p:sp>
      </p:grpSp>
      <p:sp>
        <p:nvSpPr>
          <p:cNvPr id="7" name="Freeform 7"/>
          <p:cNvSpPr/>
          <p:nvPr/>
        </p:nvSpPr>
        <p:spPr>
          <a:xfrm>
            <a:off x="9555532" y="-302265"/>
            <a:ext cx="8732468" cy="10589265"/>
          </a:xfrm>
          <a:custGeom>
            <a:avLst/>
            <a:gdLst/>
            <a:ahLst/>
            <a:cxnLst/>
            <a:rect l="l" t="t" r="r" b="b"/>
            <a:pathLst>
              <a:path w="8732468" h="10589265">
                <a:moveTo>
                  <a:pt x="0" y="0"/>
                </a:moveTo>
                <a:lnTo>
                  <a:pt x="8732468" y="0"/>
                </a:lnTo>
                <a:lnTo>
                  <a:pt x="8732468" y="10589265"/>
                </a:lnTo>
                <a:lnTo>
                  <a:pt x="0" y="10589265"/>
                </a:lnTo>
                <a:lnTo>
                  <a:pt x="0" y="0"/>
                </a:lnTo>
                <a:close/>
              </a:path>
            </a:pathLst>
          </a:custGeom>
          <a:blipFill>
            <a:blip r:embed="rId3"/>
            <a:stretch>
              <a:fillRect l="-103105" r="-12472"/>
            </a:stretch>
          </a:blipFill>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4859B"/>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371766"/>
            <a:chOff x="0" y="0"/>
            <a:chExt cx="4816593" cy="624663"/>
          </a:xfrm>
        </p:grpSpPr>
        <p:sp>
          <p:nvSpPr>
            <p:cNvPr id="3" name="Freeform 3"/>
            <p:cNvSpPr/>
            <p:nvPr/>
          </p:nvSpPr>
          <p:spPr>
            <a:xfrm>
              <a:off x="0" y="0"/>
              <a:ext cx="4816592" cy="624663"/>
            </a:xfrm>
            <a:custGeom>
              <a:avLst/>
              <a:gdLst/>
              <a:ahLst/>
              <a:cxnLst/>
              <a:rect l="l" t="t" r="r" b="b"/>
              <a:pathLst>
                <a:path w="4816592" h="624663">
                  <a:moveTo>
                    <a:pt x="0" y="0"/>
                  </a:moveTo>
                  <a:lnTo>
                    <a:pt x="4816592" y="0"/>
                  </a:lnTo>
                  <a:lnTo>
                    <a:pt x="4816592" y="624663"/>
                  </a:lnTo>
                  <a:lnTo>
                    <a:pt x="0" y="624663"/>
                  </a:lnTo>
                  <a:close/>
                </a:path>
              </a:pathLst>
            </a:custGeom>
            <a:solidFill>
              <a:srgbClr val="DAE6E6"/>
            </a:solidFill>
          </p:spPr>
          <p:txBody>
            <a:bodyPr/>
            <a:lstStyle/>
            <a:p>
              <a:endParaRPr lang="en-US"/>
            </a:p>
          </p:txBody>
        </p:sp>
        <p:sp>
          <p:nvSpPr>
            <p:cNvPr id="4" name="TextBox 4"/>
            <p:cNvSpPr txBox="1"/>
            <p:nvPr/>
          </p:nvSpPr>
          <p:spPr>
            <a:xfrm>
              <a:off x="0" y="-38100"/>
              <a:ext cx="4816593" cy="66276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4650622" y="6954854"/>
            <a:ext cx="8986757" cy="2854218"/>
          </a:xfrm>
          <a:custGeom>
            <a:avLst/>
            <a:gdLst/>
            <a:ahLst/>
            <a:cxnLst/>
            <a:rect l="l" t="t" r="r" b="b"/>
            <a:pathLst>
              <a:path w="8986757" h="2854218">
                <a:moveTo>
                  <a:pt x="0" y="0"/>
                </a:moveTo>
                <a:lnTo>
                  <a:pt x="8986756" y="0"/>
                </a:lnTo>
                <a:lnTo>
                  <a:pt x="8986756" y="2854219"/>
                </a:lnTo>
                <a:lnTo>
                  <a:pt x="0" y="2854219"/>
                </a:lnTo>
                <a:lnTo>
                  <a:pt x="0" y="0"/>
                </a:lnTo>
                <a:close/>
              </a:path>
            </a:pathLst>
          </a:custGeom>
          <a:blipFill>
            <a:blip r:embed="rId2"/>
            <a:stretch>
              <a:fillRect t="-51618" b="-58156"/>
            </a:stretch>
          </a:blipFill>
        </p:spPr>
        <p:txBody>
          <a:bodyPr/>
          <a:lstStyle/>
          <a:p>
            <a:endParaRPr lang="en-US"/>
          </a:p>
        </p:txBody>
      </p:sp>
      <p:sp>
        <p:nvSpPr>
          <p:cNvPr id="6" name="TextBox 6"/>
          <p:cNvSpPr txBox="1"/>
          <p:nvPr/>
        </p:nvSpPr>
        <p:spPr>
          <a:xfrm>
            <a:off x="1028700" y="656928"/>
            <a:ext cx="16230600" cy="953135"/>
          </a:xfrm>
          <a:prstGeom prst="rect">
            <a:avLst/>
          </a:prstGeom>
        </p:spPr>
        <p:txBody>
          <a:bodyPr lIns="0" tIns="0" rIns="0" bIns="0" rtlCol="0" anchor="t">
            <a:spAutoFit/>
          </a:bodyPr>
          <a:lstStyle/>
          <a:p>
            <a:pPr algn="l">
              <a:lnSpc>
                <a:spcPts val="7840"/>
              </a:lnSpc>
            </a:pPr>
            <a:r>
              <a:rPr lang="en-US" sz="5600">
                <a:solidFill>
                  <a:srgbClr val="003660"/>
                </a:solidFill>
                <a:latin typeface="Sanchez"/>
                <a:ea typeface="Sanchez"/>
                <a:cs typeface="Sanchez"/>
                <a:sym typeface="Sanchez"/>
              </a:rPr>
              <a:t>Remember...</a:t>
            </a:r>
          </a:p>
        </p:txBody>
      </p:sp>
      <p:sp>
        <p:nvSpPr>
          <p:cNvPr id="7" name="TextBox 7"/>
          <p:cNvSpPr txBox="1"/>
          <p:nvPr/>
        </p:nvSpPr>
        <p:spPr>
          <a:xfrm>
            <a:off x="1028700" y="3093720"/>
            <a:ext cx="16788809" cy="3347720"/>
          </a:xfrm>
          <a:prstGeom prst="rect">
            <a:avLst/>
          </a:prstGeom>
        </p:spPr>
        <p:txBody>
          <a:bodyPr lIns="0" tIns="0" rIns="0" bIns="0" rtlCol="0" anchor="t">
            <a:spAutoFit/>
          </a:bodyPr>
          <a:lstStyle/>
          <a:p>
            <a:pPr algn="l">
              <a:lnSpc>
                <a:spcPts val="4480"/>
              </a:lnSpc>
            </a:pPr>
            <a:r>
              <a:rPr lang="en-US" sz="3200" b="1">
                <a:solidFill>
                  <a:srgbClr val="EDEADF"/>
                </a:solidFill>
                <a:latin typeface="Nunito Bold"/>
                <a:ea typeface="Nunito Bold"/>
                <a:cs typeface="Nunito Bold"/>
                <a:sym typeface="Nunito Bold"/>
              </a:rPr>
              <a:t>We are building </a:t>
            </a:r>
            <a:r>
              <a:rPr lang="en-US" sz="3200" b="1" u="sng">
                <a:solidFill>
                  <a:srgbClr val="EDEADF"/>
                </a:solidFill>
                <a:latin typeface="Nunito Bold"/>
                <a:ea typeface="Nunito Bold"/>
                <a:cs typeface="Nunito Bold"/>
                <a:sym typeface="Nunito Bold"/>
              </a:rPr>
              <a:t>connections</a:t>
            </a:r>
            <a:r>
              <a:rPr lang="en-US" sz="3200" b="1">
                <a:solidFill>
                  <a:srgbClr val="EDEADF"/>
                </a:solidFill>
                <a:latin typeface="Nunito Bold"/>
                <a:ea typeface="Nunito Bold"/>
                <a:cs typeface="Nunito Bold"/>
                <a:sym typeface="Nunito Bold"/>
              </a:rPr>
              <a:t> and </a:t>
            </a:r>
            <a:r>
              <a:rPr lang="en-US" sz="3200" b="1" u="sng">
                <a:solidFill>
                  <a:srgbClr val="EDEADF"/>
                </a:solidFill>
                <a:latin typeface="Nunito Bold"/>
                <a:ea typeface="Nunito Bold"/>
                <a:cs typeface="Nunito Bold"/>
                <a:sym typeface="Nunito Bold"/>
              </a:rPr>
              <a:t>community</a:t>
            </a:r>
          </a:p>
          <a:p>
            <a:pPr algn="l">
              <a:lnSpc>
                <a:spcPts val="4480"/>
              </a:lnSpc>
            </a:pPr>
            <a:endParaRPr lang="en-US" sz="3200" b="1" u="sng">
              <a:solidFill>
                <a:srgbClr val="EDEADF"/>
              </a:solidFill>
              <a:latin typeface="Nunito Bold"/>
              <a:ea typeface="Nunito Bold"/>
              <a:cs typeface="Nunito Bold"/>
              <a:sym typeface="Nunito Bold"/>
            </a:endParaRPr>
          </a:p>
          <a:p>
            <a:pPr algn="l">
              <a:lnSpc>
                <a:spcPts val="4480"/>
              </a:lnSpc>
            </a:pPr>
            <a:r>
              <a:rPr lang="en-US" sz="3200" b="1">
                <a:solidFill>
                  <a:srgbClr val="EDEADF"/>
                </a:solidFill>
                <a:latin typeface="Nunito Bold"/>
                <a:ea typeface="Nunito Bold"/>
                <a:cs typeface="Nunito Bold"/>
                <a:sym typeface="Nunito Bold"/>
              </a:rPr>
              <a:t>Be curious...it’s a conversation</a:t>
            </a:r>
          </a:p>
          <a:p>
            <a:pPr marL="690881" lvl="1" indent="-345440" algn="l">
              <a:lnSpc>
                <a:spcPts val="4480"/>
              </a:lnSpc>
              <a:buFont typeface="Arial"/>
              <a:buChar char="•"/>
            </a:pPr>
            <a:r>
              <a:rPr lang="en-US" sz="3200">
                <a:solidFill>
                  <a:srgbClr val="EDEADF"/>
                </a:solidFill>
                <a:latin typeface="Nunito"/>
                <a:ea typeface="Nunito"/>
                <a:cs typeface="Nunito"/>
                <a:sym typeface="Nunito"/>
              </a:rPr>
              <a:t>Connect with people, ask for advice (don’t ask for a job or internship unless appropriate)</a:t>
            </a:r>
          </a:p>
          <a:p>
            <a:pPr algn="l">
              <a:lnSpc>
                <a:spcPts val="4480"/>
              </a:lnSpc>
            </a:pPr>
            <a:endParaRPr lang="en-US" sz="3200">
              <a:solidFill>
                <a:srgbClr val="EDEADF"/>
              </a:solidFill>
              <a:latin typeface="Nunito"/>
              <a:ea typeface="Nunito"/>
              <a:cs typeface="Nunito"/>
              <a:sym typeface="Nunito"/>
            </a:endParaRPr>
          </a:p>
          <a:p>
            <a:pPr algn="l">
              <a:lnSpc>
                <a:spcPts val="4480"/>
              </a:lnSpc>
            </a:pPr>
            <a:r>
              <a:rPr lang="en-US" sz="3200" b="1">
                <a:solidFill>
                  <a:srgbClr val="EDEADF"/>
                </a:solidFill>
                <a:latin typeface="Nunito Bold"/>
                <a:ea typeface="Nunito Bold"/>
                <a:cs typeface="Nunito Bold"/>
                <a:sym typeface="Nunito Bold"/>
              </a:rPr>
              <a:t>Come away with something that moves you forward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DAE6E6"/>
        </a:solidFill>
        <a:effectLst/>
      </p:bgPr>
    </p:bg>
    <p:spTree>
      <p:nvGrpSpPr>
        <p:cNvPr id="1" name=""/>
        <p:cNvGrpSpPr/>
        <p:nvPr/>
      </p:nvGrpSpPr>
      <p:grpSpPr>
        <a:xfrm>
          <a:off x="0" y="0"/>
          <a:ext cx="0" cy="0"/>
          <a:chOff x="0" y="0"/>
          <a:chExt cx="0" cy="0"/>
        </a:xfrm>
      </p:grpSpPr>
      <p:sp>
        <p:nvSpPr>
          <p:cNvPr id="2" name="Freeform 2"/>
          <p:cNvSpPr/>
          <p:nvPr/>
        </p:nvSpPr>
        <p:spPr>
          <a:xfrm>
            <a:off x="9492734" y="-213140"/>
            <a:ext cx="8795266" cy="10767758"/>
          </a:xfrm>
          <a:custGeom>
            <a:avLst/>
            <a:gdLst/>
            <a:ahLst/>
            <a:cxnLst/>
            <a:rect l="l" t="t" r="r" b="b"/>
            <a:pathLst>
              <a:path w="8795266" h="10767758">
                <a:moveTo>
                  <a:pt x="0" y="0"/>
                </a:moveTo>
                <a:lnTo>
                  <a:pt x="8795266" y="0"/>
                </a:lnTo>
                <a:lnTo>
                  <a:pt x="8795266" y="10767758"/>
                </a:lnTo>
                <a:lnTo>
                  <a:pt x="0" y="10767758"/>
                </a:lnTo>
                <a:lnTo>
                  <a:pt x="0" y="0"/>
                </a:lnTo>
                <a:close/>
              </a:path>
            </a:pathLst>
          </a:custGeom>
          <a:blipFill>
            <a:blip r:embed="rId2"/>
            <a:stretch>
              <a:fillRect l="-36216" r="-36216"/>
            </a:stretch>
          </a:blipFill>
        </p:spPr>
        <p:txBody>
          <a:bodyPr/>
          <a:lstStyle/>
          <a:p>
            <a:endParaRPr lang="en-US"/>
          </a:p>
        </p:txBody>
      </p:sp>
      <p:sp>
        <p:nvSpPr>
          <p:cNvPr id="3" name="TextBox 3"/>
          <p:cNvSpPr txBox="1"/>
          <p:nvPr/>
        </p:nvSpPr>
        <p:spPr>
          <a:xfrm>
            <a:off x="641787" y="1625882"/>
            <a:ext cx="8464969" cy="7991475"/>
          </a:xfrm>
          <a:prstGeom prst="rect">
            <a:avLst/>
          </a:prstGeom>
        </p:spPr>
        <p:txBody>
          <a:bodyPr lIns="0" tIns="0" rIns="0" bIns="0" rtlCol="0" anchor="t">
            <a:spAutoFit/>
          </a:bodyPr>
          <a:lstStyle/>
          <a:p>
            <a:pPr algn="l">
              <a:lnSpc>
                <a:spcPts val="4200"/>
              </a:lnSpc>
            </a:pPr>
            <a:endParaRPr/>
          </a:p>
          <a:p>
            <a:pPr marL="647700" lvl="1" indent="-323850" algn="l">
              <a:lnSpc>
                <a:spcPts val="4200"/>
              </a:lnSpc>
              <a:buFont typeface="Arial"/>
              <a:buChar char="•"/>
            </a:pPr>
            <a:r>
              <a:rPr lang="en-US" sz="3000" b="1" dirty="0">
                <a:solidFill>
                  <a:srgbClr val="003660"/>
                </a:solidFill>
                <a:latin typeface="Raleway 1 Bold"/>
                <a:ea typeface="Raleway 1 Bold"/>
                <a:cs typeface="Raleway 1 Bold"/>
                <a:sym typeface="Raleway 1 Bold"/>
              </a:rPr>
              <a:t>Be prepared to exchange contact info:</a:t>
            </a:r>
            <a:endParaRPr lang="en-US" sz="3000" b="1" dirty="0">
              <a:solidFill>
                <a:srgbClr val="003660"/>
              </a:solidFill>
              <a:latin typeface="Raleway 1 Bold"/>
              <a:ea typeface="Raleway 1 Bold"/>
              <a:cs typeface="Raleway 1 Bold"/>
            </a:endParaRPr>
          </a:p>
          <a:p>
            <a:pPr marL="1295400" lvl="2" indent="-431800" algn="l">
              <a:lnSpc>
                <a:spcPts val="4200"/>
              </a:lnSpc>
              <a:buFont typeface="Arial"/>
              <a:buChar char="⚬"/>
            </a:pPr>
            <a:r>
              <a:rPr lang="en-US" sz="3000" u="sng" dirty="0">
                <a:solidFill>
                  <a:srgbClr val="0104FF"/>
                </a:solidFill>
                <a:latin typeface="Raleway 1"/>
                <a:ea typeface="Raleway 1"/>
                <a:cs typeface="Raleway 1"/>
                <a:sym typeface="Raleway 1"/>
                <a:hlinkClick r:id="rId3" tooltip="https://www.linkedin.com/help/linkedin/answer/a525286/using-a-linkedin-qr-code-to-connect-with-members?lang=en#:~:text=Tap%20the%20QR%20code%20in,or%20other%20third%2Dparty%20apps."/>
              </a:rPr>
              <a:t>LinkedIn’s QR code feature</a:t>
            </a:r>
            <a:r>
              <a:rPr lang="en-US" sz="3000" dirty="0">
                <a:solidFill>
                  <a:srgbClr val="0104FF"/>
                </a:solidFill>
                <a:latin typeface="Raleway 1"/>
                <a:ea typeface="Raleway 1"/>
                <a:cs typeface="Raleway 1"/>
                <a:sym typeface="Raleway 1"/>
              </a:rPr>
              <a:t> </a:t>
            </a:r>
            <a:endParaRPr lang="en-US" sz="3000" dirty="0">
              <a:solidFill>
                <a:srgbClr val="0104FF"/>
              </a:solidFill>
              <a:latin typeface="Raleway 1"/>
              <a:ea typeface="Raleway 1"/>
              <a:cs typeface="Raleway 1"/>
            </a:endParaRPr>
          </a:p>
          <a:p>
            <a:pPr marL="1295400" lvl="2" indent="-431800" algn="l">
              <a:lnSpc>
                <a:spcPts val="4200"/>
              </a:lnSpc>
              <a:buFont typeface="Arial"/>
              <a:buChar char="⚬"/>
            </a:pPr>
            <a:r>
              <a:rPr lang="en-US" sz="3000" u="sng" dirty="0">
                <a:solidFill>
                  <a:srgbClr val="0104FF"/>
                </a:solidFill>
                <a:latin typeface="Raleway 1"/>
                <a:ea typeface="Raleway 1"/>
                <a:cs typeface="Raleway 1"/>
                <a:sym typeface="Raleway 1"/>
                <a:hlinkClick r:id="rId4" tooltip="https://www.qrcodechimp.com/digital-business-cards"/>
              </a:rPr>
              <a:t>Digital business cards</a:t>
            </a:r>
            <a:r>
              <a:rPr lang="en-US" sz="3000" dirty="0">
                <a:solidFill>
                  <a:srgbClr val="0104FF"/>
                </a:solidFill>
                <a:latin typeface="Raleway 1"/>
                <a:ea typeface="Raleway 1"/>
                <a:cs typeface="Raleway 1"/>
                <a:sym typeface="Raleway 1"/>
              </a:rPr>
              <a:t> </a:t>
            </a:r>
            <a:endParaRPr lang="en-US" sz="3000" dirty="0">
              <a:solidFill>
                <a:srgbClr val="0104FF"/>
              </a:solidFill>
              <a:latin typeface="Raleway 1"/>
              <a:ea typeface="Raleway 1"/>
              <a:cs typeface="Raleway 1"/>
            </a:endParaRPr>
          </a:p>
          <a:p>
            <a:pPr marL="1295400" lvl="2" indent="-431800" algn="l">
              <a:lnSpc>
                <a:spcPts val="4200"/>
              </a:lnSpc>
              <a:buFont typeface="Arial"/>
              <a:buChar char="⚬"/>
            </a:pPr>
            <a:r>
              <a:rPr lang="en-US" sz="3000" u="sng" dirty="0">
                <a:solidFill>
                  <a:srgbClr val="0104FF"/>
                </a:solidFill>
                <a:latin typeface="Raleway 1"/>
                <a:ea typeface="Raleway 1"/>
                <a:cs typeface="Raleway 1"/>
                <a:sym typeface="Raleway 1"/>
                <a:hlinkClick r:id="rId5" tooltip="https://brenconnect.bren.ucsb.edu/s/article/Bren-Student-Business-Cards"/>
              </a:rPr>
              <a:t>Physical business cards</a:t>
            </a:r>
            <a:endParaRPr lang="en-US" sz="3000" u="sng" dirty="0">
              <a:solidFill>
                <a:srgbClr val="0104FF"/>
              </a:solidFill>
              <a:latin typeface="Raleway 1"/>
              <a:ea typeface="Raleway 1"/>
              <a:cs typeface="Raleway 1"/>
              <a:hlinkClick r:id="rId5"/>
            </a:endParaRPr>
          </a:p>
          <a:p>
            <a:pPr algn="l">
              <a:lnSpc>
                <a:spcPts val="4200"/>
              </a:lnSpc>
            </a:pPr>
            <a:endParaRPr lang="en-US" sz="3000" u="sng">
              <a:solidFill>
                <a:srgbClr val="0104FF"/>
              </a:solidFill>
              <a:latin typeface="Raleway 1"/>
              <a:ea typeface="Raleway 1"/>
              <a:cs typeface="Raleway 1"/>
              <a:sym typeface="Raleway 1"/>
              <a:hlinkClick r:id="rId5" tooltip="https://brenconnect.bren.ucsb.edu/s/article/Bren-Student-Business-Cards"/>
            </a:endParaRPr>
          </a:p>
          <a:p>
            <a:pPr marL="647700" lvl="1" indent="-323850" algn="l">
              <a:lnSpc>
                <a:spcPts val="4200"/>
              </a:lnSpc>
              <a:buFont typeface="Arial"/>
              <a:buChar char="•"/>
            </a:pPr>
            <a:r>
              <a:rPr lang="en-US" sz="3000" b="1" dirty="0">
                <a:solidFill>
                  <a:srgbClr val="003660"/>
                </a:solidFill>
                <a:latin typeface="Raleway 1 Bold"/>
                <a:ea typeface="Raleway 1 Bold"/>
                <a:cs typeface="Raleway 1 Bold"/>
                <a:sym typeface="Raleway 1 Bold"/>
              </a:rPr>
              <a:t>Follow up with people afterward:</a:t>
            </a:r>
            <a:endParaRPr lang="en-US" sz="3000" b="1" dirty="0">
              <a:solidFill>
                <a:srgbClr val="003660"/>
              </a:solidFill>
              <a:latin typeface="Raleway 1 Bold"/>
              <a:ea typeface="Raleway 1 Bold"/>
              <a:cs typeface="Raleway 1 Bold"/>
            </a:endParaRPr>
          </a:p>
          <a:p>
            <a:pPr marL="1295400" lvl="2" indent="-431800" algn="l">
              <a:lnSpc>
                <a:spcPts val="4200"/>
              </a:lnSpc>
              <a:buFont typeface="Arial"/>
              <a:buChar char="⚬"/>
            </a:pPr>
            <a:r>
              <a:rPr lang="en-US" sz="3000" dirty="0">
                <a:solidFill>
                  <a:srgbClr val="003660"/>
                </a:solidFill>
                <a:latin typeface="Raleway 1"/>
                <a:ea typeface="Raleway 1"/>
                <a:cs typeface="Raleway 1"/>
                <a:sym typeface="Raleway 1"/>
              </a:rPr>
              <a:t>The Muse's </a:t>
            </a:r>
            <a:r>
              <a:rPr lang="en-US" sz="3000" u="sng" dirty="0">
                <a:solidFill>
                  <a:srgbClr val="0104FF"/>
                </a:solidFill>
                <a:latin typeface="Raleway 1"/>
                <a:ea typeface="Raleway 1"/>
                <a:cs typeface="Raleway 1"/>
                <a:sym typeface="Raleway 1"/>
                <a:hlinkClick r:id="rId6" tooltip="https://www.themuse.com/advice/finally-5-email-templates-that-make-following-up-with-anyone-way-less-awkward"/>
              </a:rPr>
              <a:t>5 Email Templates That Make Following Up With Anyone Way Less Awkward</a:t>
            </a:r>
            <a:endParaRPr lang="en-US" sz="3000" u="sng" dirty="0">
              <a:solidFill>
                <a:srgbClr val="0104FF"/>
              </a:solidFill>
              <a:latin typeface="Raleway 1"/>
              <a:ea typeface="Raleway 1"/>
              <a:cs typeface="Raleway 1"/>
              <a:hlinkClick r:id="rId6"/>
            </a:endParaRPr>
          </a:p>
          <a:p>
            <a:pPr algn="l">
              <a:lnSpc>
                <a:spcPts val="4200"/>
              </a:lnSpc>
            </a:pPr>
            <a:endParaRPr lang="en-US" sz="3000" u="sng">
              <a:solidFill>
                <a:srgbClr val="0104FF"/>
              </a:solidFill>
              <a:latin typeface="Raleway 1"/>
              <a:ea typeface="Raleway 1"/>
              <a:cs typeface="Raleway 1"/>
              <a:sym typeface="Raleway 1"/>
              <a:hlinkClick r:id="rId6" tooltip="https://www.themuse.com/advice/finally-5-email-templates-that-make-following-up-with-anyone-way-less-awkward"/>
            </a:endParaRPr>
          </a:p>
          <a:p>
            <a:pPr marL="647700" lvl="1" indent="-323850" algn="l">
              <a:lnSpc>
                <a:spcPts val="4200"/>
              </a:lnSpc>
              <a:buFont typeface="Arial"/>
              <a:buChar char="•"/>
            </a:pPr>
            <a:r>
              <a:rPr lang="en-US" sz="3000" b="1" dirty="0">
                <a:solidFill>
                  <a:srgbClr val="003660"/>
                </a:solidFill>
                <a:latin typeface="Raleway 1 Bold"/>
                <a:ea typeface="Raleway 1 Bold"/>
                <a:cs typeface="Raleway 1 Bold"/>
                <a:sym typeface="Raleway 1 Bold"/>
              </a:rPr>
              <a:t>Stay in touch:</a:t>
            </a:r>
            <a:endParaRPr lang="en-US" sz="3000" b="1" dirty="0">
              <a:solidFill>
                <a:srgbClr val="003660"/>
              </a:solidFill>
              <a:latin typeface="Raleway 1 Bold"/>
              <a:ea typeface="Raleway 1 Bold"/>
              <a:cs typeface="Raleway 1 Bold"/>
            </a:endParaRPr>
          </a:p>
          <a:p>
            <a:pPr marL="1295400" lvl="2" indent="-431800" algn="l">
              <a:lnSpc>
                <a:spcPts val="4200"/>
              </a:lnSpc>
              <a:buFont typeface="Arial"/>
              <a:buChar char="⚬"/>
            </a:pPr>
            <a:r>
              <a:rPr lang="en-US" sz="3000" dirty="0">
                <a:solidFill>
                  <a:srgbClr val="003660"/>
                </a:solidFill>
                <a:latin typeface="Raleway 1"/>
                <a:ea typeface="Raleway 1"/>
                <a:cs typeface="Raleway 1"/>
                <a:sym typeface="Raleway 1"/>
              </a:rPr>
              <a:t>Our</a:t>
            </a:r>
            <a:r>
              <a:rPr lang="en-US" sz="3000" dirty="0">
                <a:solidFill>
                  <a:srgbClr val="0104FF"/>
                </a:solidFill>
                <a:latin typeface="Raleway 1"/>
                <a:ea typeface="Raleway 1"/>
                <a:cs typeface="Raleway 1"/>
                <a:sym typeface="Raleway 1"/>
              </a:rPr>
              <a:t> </a:t>
            </a:r>
            <a:r>
              <a:rPr lang="en-US" sz="3000" u="sng" dirty="0">
                <a:solidFill>
                  <a:srgbClr val="0104FF"/>
                </a:solidFill>
                <a:latin typeface="Raleway 1"/>
                <a:ea typeface="Raleway 1"/>
                <a:cs typeface="Raleway 1"/>
                <a:sym typeface="Raleway 1"/>
                <a:hlinkClick r:id="rId7" tooltip="https://brenconnect.bren.ucsb.edu/s/article/4-Times-You-Should-Check-in-with-Your-Connections-to-Maintain-a-Lifelong-Professional-Network"/>
              </a:rPr>
              <a:t>4 Times You Should Check in with Your Connections to Maintain a Lifelong Professional Network</a:t>
            </a:r>
            <a:r>
              <a:rPr lang="en-US" sz="3000" dirty="0">
                <a:solidFill>
                  <a:srgbClr val="0104FF"/>
                </a:solidFill>
                <a:latin typeface="Raleway 1"/>
                <a:ea typeface="Raleway 1"/>
                <a:cs typeface="Raleway 1"/>
                <a:sym typeface="Raleway 1"/>
              </a:rPr>
              <a:t> </a:t>
            </a:r>
            <a:r>
              <a:rPr lang="en-US" sz="3000" dirty="0">
                <a:solidFill>
                  <a:srgbClr val="003660"/>
                </a:solidFill>
                <a:latin typeface="Raleway 1"/>
                <a:ea typeface="Raleway 1"/>
                <a:cs typeface="Raleway 1"/>
                <a:sym typeface="Raleway 1"/>
              </a:rPr>
              <a:t>on </a:t>
            </a:r>
            <a:r>
              <a:rPr lang="en-US" sz="3000" dirty="0" err="1">
                <a:solidFill>
                  <a:srgbClr val="003660"/>
                </a:solidFill>
                <a:latin typeface="Raleway 1"/>
                <a:ea typeface="Raleway 1"/>
                <a:cs typeface="Raleway 1"/>
                <a:sym typeface="Raleway 1"/>
              </a:rPr>
              <a:t>BrenConnect</a:t>
            </a:r>
            <a:endParaRPr lang="en-US" sz="3000" dirty="0" err="1">
              <a:solidFill>
                <a:srgbClr val="003660"/>
              </a:solidFill>
              <a:latin typeface="Raleway 1"/>
              <a:ea typeface="Raleway 1"/>
              <a:cs typeface="Raleway 1"/>
            </a:endParaRPr>
          </a:p>
        </p:txBody>
      </p:sp>
      <p:sp>
        <p:nvSpPr>
          <p:cNvPr id="4" name="TextBox 4"/>
          <p:cNvSpPr txBox="1"/>
          <p:nvPr/>
        </p:nvSpPr>
        <p:spPr>
          <a:xfrm>
            <a:off x="790483" y="558800"/>
            <a:ext cx="9767281" cy="833756"/>
          </a:xfrm>
          <a:prstGeom prst="rect">
            <a:avLst/>
          </a:prstGeom>
        </p:spPr>
        <p:txBody>
          <a:bodyPr lIns="0" tIns="0" rIns="0" bIns="0" rtlCol="0" anchor="t">
            <a:spAutoFit/>
          </a:bodyPr>
          <a:lstStyle/>
          <a:p>
            <a:pPr algn="l">
              <a:lnSpc>
                <a:spcPts val="6200"/>
              </a:lnSpc>
            </a:pPr>
            <a:r>
              <a:rPr lang="en-US" sz="6200">
                <a:solidFill>
                  <a:srgbClr val="04859B"/>
                </a:solidFill>
                <a:latin typeface="Raleway Heavy"/>
                <a:ea typeface="Raleway Heavy"/>
                <a:cs typeface="Raleway Heavy"/>
                <a:sym typeface="Raleway Heavy"/>
              </a:rPr>
              <a:t>Staying Connected</a:t>
            </a:r>
          </a:p>
        </p:txBody>
      </p:sp>
      <p:sp>
        <p:nvSpPr>
          <p:cNvPr id="5" name="Freeform 5"/>
          <p:cNvSpPr/>
          <p:nvPr/>
        </p:nvSpPr>
        <p:spPr>
          <a:xfrm>
            <a:off x="641787" y="1392555"/>
            <a:ext cx="7315200" cy="91440"/>
          </a:xfrm>
          <a:custGeom>
            <a:avLst/>
            <a:gdLst/>
            <a:ahLst/>
            <a:cxnLst/>
            <a:rect l="l" t="t" r="r" b="b"/>
            <a:pathLst>
              <a:path w="7315200" h="91440">
                <a:moveTo>
                  <a:pt x="0" y="0"/>
                </a:moveTo>
                <a:lnTo>
                  <a:pt x="7315200" y="0"/>
                </a:lnTo>
                <a:lnTo>
                  <a:pt x="7315200" y="91440"/>
                </a:lnTo>
                <a:lnTo>
                  <a:pt x="0" y="9144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DAE6E6"/>
        </a:solidFill>
        <a:effectLst/>
      </p:bgPr>
    </p:bg>
    <p:spTree>
      <p:nvGrpSpPr>
        <p:cNvPr id="1" name=""/>
        <p:cNvGrpSpPr/>
        <p:nvPr/>
      </p:nvGrpSpPr>
      <p:grpSpPr>
        <a:xfrm>
          <a:off x="0" y="0"/>
          <a:ext cx="0" cy="0"/>
          <a:chOff x="0" y="0"/>
          <a:chExt cx="0" cy="0"/>
        </a:xfrm>
      </p:grpSpPr>
      <p:sp>
        <p:nvSpPr>
          <p:cNvPr id="2" name="Freeform 2"/>
          <p:cNvSpPr/>
          <p:nvPr/>
        </p:nvSpPr>
        <p:spPr>
          <a:xfrm>
            <a:off x="5104357" y="1769390"/>
            <a:ext cx="5070448" cy="2382833"/>
          </a:xfrm>
          <a:custGeom>
            <a:avLst/>
            <a:gdLst/>
            <a:ahLst/>
            <a:cxnLst/>
            <a:rect l="l" t="t" r="r" b="b"/>
            <a:pathLst>
              <a:path w="5070448" h="2382833">
                <a:moveTo>
                  <a:pt x="0" y="0"/>
                </a:moveTo>
                <a:lnTo>
                  <a:pt x="5070448" y="0"/>
                </a:lnTo>
                <a:lnTo>
                  <a:pt x="5070448" y="2382833"/>
                </a:lnTo>
                <a:lnTo>
                  <a:pt x="0" y="2382833"/>
                </a:lnTo>
                <a:lnTo>
                  <a:pt x="0" y="0"/>
                </a:lnTo>
                <a:close/>
              </a:path>
            </a:pathLst>
          </a:custGeom>
          <a:blipFill>
            <a:blip r:embed="rId2"/>
            <a:stretch>
              <a:fillRect/>
            </a:stretch>
          </a:blipFill>
        </p:spPr>
        <p:txBody>
          <a:bodyPr/>
          <a:lstStyle/>
          <a:p>
            <a:endParaRPr lang="en-US"/>
          </a:p>
        </p:txBody>
      </p:sp>
      <p:sp>
        <p:nvSpPr>
          <p:cNvPr id="3" name="Freeform 3"/>
          <p:cNvSpPr/>
          <p:nvPr/>
        </p:nvSpPr>
        <p:spPr>
          <a:xfrm>
            <a:off x="11432659" y="6353547"/>
            <a:ext cx="5058005" cy="2379913"/>
          </a:xfrm>
          <a:custGeom>
            <a:avLst/>
            <a:gdLst/>
            <a:ahLst/>
            <a:cxnLst/>
            <a:rect l="l" t="t" r="r" b="b"/>
            <a:pathLst>
              <a:path w="5058005" h="2379913">
                <a:moveTo>
                  <a:pt x="0" y="0"/>
                </a:moveTo>
                <a:lnTo>
                  <a:pt x="5058005" y="0"/>
                </a:lnTo>
                <a:lnTo>
                  <a:pt x="5058005" y="2379913"/>
                </a:lnTo>
                <a:lnTo>
                  <a:pt x="0" y="2379913"/>
                </a:lnTo>
                <a:lnTo>
                  <a:pt x="0" y="0"/>
                </a:lnTo>
                <a:close/>
              </a:path>
            </a:pathLst>
          </a:custGeom>
          <a:blipFill>
            <a:blip r:embed="rId3"/>
            <a:stretch>
              <a:fillRect/>
            </a:stretch>
          </a:blipFill>
        </p:spPr>
        <p:txBody>
          <a:bodyPr/>
          <a:lstStyle/>
          <a:p>
            <a:endParaRPr lang="en-US"/>
          </a:p>
        </p:txBody>
      </p:sp>
      <p:sp>
        <p:nvSpPr>
          <p:cNvPr id="4" name="Freeform 4"/>
          <p:cNvSpPr/>
          <p:nvPr/>
        </p:nvSpPr>
        <p:spPr>
          <a:xfrm>
            <a:off x="5139362" y="6380634"/>
            <a:ext cx="5000438" cy="2352826"/>
          </a:xfrm>
          <a:custGeom>
            <a:avLst/>
            <a:gdLst/>
            <a:ahLst/>
            <a:cxnLst/>
            <a:rect l="l" t="t" r="r" b="b"/>
            <a:pathLst>
              <a:path w="5000438" h="2352826">
                <a:moveTo>
                  <a:pt x="0" y="0"/>
                </a:moveTo>
                <a:lnTo>
                  <a:pt x="5000438" y="0"/>
                </a:lnTo>
                <a:lnTo>
                  <a:pt x="5000438" y="2352826"/>
                </a:lnTo>
                <a:lnTo>
                  <a:pt x="0" y="2352826"/>
                </a:lnTo>
                <a:lnTo>
                  <a:pt x="0" y="0"/>
                </a:lnTo>
                <a:close/>
              </a:path>
            </a:pathLst>
          </a:custGeom>
          <a:blipFill>
            <a:blip r:embed="rId4"/>
            <a:stretch>
              <a:fillRect/>
            </a:stretch>
          </a:blipFill>
        </p:spPr>
        <p:txBody>
          <a:bodyPr/>
          <a:lstStyle/>
          <a:p>
            <a:endParaRPr lang="en-US"/>
          </a:p>
        </p:txBody>
      </p:sp>
      <p:sp>
        <p:nvSpPr>
          <p:cNvPr id="5" name="Freeform 5"/>
          <p:cNvSpPr/>
          <p:nvPr/>
        </p:nvSpPr>
        <p:spPr>
          <a:xfrm>
            <a:off x="11432659" y="1769390"/>
            <a:ext cx="5058005" cy="2382833"/>
          </a:xfrm>
          <a:custGeom>
            <a:avLst/>
            <a:gdLst/>
            <a:ahLst/>
            <a:cxnLst/>
            <a:rect l="l" t="t" r="r" b="b"/>
            <a:pathLst>
              <a:path w="5058005" h="2382833">
                <a:moveTo>
                  <a:pt x="0" y="0"/>
                </a:moveTo>
                <a:lnTo>
                  <a:pt x="5058005" y="0"/>
                </a:lnTo>
                <a:lnTo>
                  <a:pt x="5058005" y="2382833"/>
                </a:lnTo>
                <a:lnTo>
                  <a:pt x="0" y="2382833"/>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4849365" y="4288559"/>
            <a:ext cx="5441507" cy="1238250"/>
          </a:xfrm>
          <a:prstGeom prst="rect">
            <a:avLst/>
          </a:prstGeom>
        </p:spPr>
        <p:txBody>
          <a:bodyPr lIns="0" tIns="0" rIns="0" bIns="0" rtlCol="0" anchor="t">
            <a:spAutoFit/>
          </a:bodyPr>
          <a:lstStyle/>
          <a:p>
            <a:pPr algn="ctr">
              <a:lnSpc>
                <a:spcPts val="3240"/>
              </a:lnSpc>
            </a:pPr>
            <a:r>
              <a:rPr lang="en-US" sz="2700" u="sng" spc="135">
                <a:solidFill>
                  <a:srgbClr val="0104FF"/>
                </a:solidFill>
                <a:latin typeface="Raleway 1"/>
                <a:ea typeface="Raleway 1"/>
                <a:cs typeface="Raleway 1"/>
                <a:sym typeface="Raleway 1"/>
                <a:hlinkClick r:id="rId6" tooltip="https://brenconnect.bren.ucsb.edu/s/article/External-Professional-Associations-To-Consider-Joining?t=1507593791514"/>
              </a:rPr>
              <a:t> External Professional Associations and Online Networks to Consider Joining</a:t>
            </a:r>
          </a:p>
        </p:txBody>
      </p:sp>
      <p:sp>
        <p:nvSpPr>
          <p:cNvPr id="7" name="TextBox 7"/>
          <p:cNvSpPr txBox="1"/>
          <p:nvPr/>
        </p:nvSpPr>
        <p:spPr>
          <a:xfrm>
            <a:off x="10409715" y="8892931"/>
            <a:ext cx="7389504" cy="1685925"/>
          </a:xfrm>
          <a:prstGeom prst="rect">
            <a:avLst/>
          </a:prstGeom>
        </p:spPr>
        <p:txBody>
          <a:bodyPr lIns="0" tIns="0" rIns="0" bIns="0" rtlCol="0" anchor="t">
            <a:spAutoFit/>
          </a:bodyPr>
          <a:lstStyle/>
          <a:p>
            <a:pPr algn="ctr">
              <a:lnSpc>
                <a:spcPts val="3360"/>
              </a:lnSpc>
            </a:pPr>
            <a:r>
              <a:rPr lang="en-US" sz="2800" u="sng" spc="140">
                <a:solidFill>
                  <a:srgbClr val="0104FF"/>
                </a:solidFill>
                <a:latin typeface="Raleway 1"/>
                <a:ea typeface="Raleway 1"/>
                <a:cs typeface="Raleway 1"/>
                <a:sym typeface="Raleway 1"/>
                <a:hlinkClick r:id="rId6" tooltip="https://brenconnect.bren.ucsb.edu/s/article/External-Professional-Associations-To-Consider-Joining?t=1507593791514"/>
              </a:rPr>
              <a:t>Strategies for Gaining Conference Entry and Funding + How to Maximize Your Conference Experience</a:t>
            </a:r>
          </a:p>
          <a:p>
            <a:pPr algn="ctr">
              <a:lnSpc>
                <a:spcPts val="3360"/>
              </a:lnSpc>
            </a:pPr>
            <a:endParaRPr lang="en-US" sz="2800" u="sng" spc="140">
              <a:solidFill>
                <a:srgbClr val="0104FF"/>
              </a:solidFill>
              <a:latin typeface="Raleway 1"/>
              <a:ea typeface="Raleway 1"/>
              <a:cs typeface="Raleway 1"/>
              <a:sym typeface="Raleway 1"/>
              <a:hlinkClick r:id="rId6" tooltip="https://brenconnect.bren.ucsb.edu/s/article/External-Professional-Associations-To-Consider-Joining?t=1507593791514"/>
            </a:endParaRPr>
          </a:p>
        </p:txBody>
      </p:sp>
      <p:sp>
        <p:nvSpPr>
          <p:cNvPr id="8" name="TextBox 8"/>
          <p:cNvSpPr txBox="1"/>
          <p:nvPr/>
        </p:nvSpPr>
        <p:spPr>
          <a:xfrm>
            <a:off x="4632361" y="8798456"/>
            <a:ext cx="5875516" cy="1266825"/>
          </a:xfrm>
          <a:prstGeom prst="rect">
            <a:avLst/>
          </a:prstGeom>
        </p:spPr>
        <p:txBody>
          <a:bodyPr lIns="0" tIns="0" rIns="0" bIns="0" rtlCol="0" anchor="t">
            <a:spAutoFit/>
          </a:bodyPr>
          <a:lstStyle/>
          <a:p>
            <a:pPr algn="ctr">
              <a:lnSpc>
                <a:spcPts val="3360"/>
              </a:lnSpc>
            </a:pPr>
            <a:r>
              <a:rPr lang="en-US" sz="2800" u="sng" spc="140">
                <a:solidFill>
                  <a:srgbClr val="0104FF"/>
                </a:solidFill>
                <a:latin typeface="Raleway 1"/>
                <a:ea typeface="Raleway 1"/>
                <a:cs typeface="Raleway 1"/>
                <a:sym typeface="Raleway 1"/>
                <a:hlinkClick r:id="rId7" tooltip="https://brenconnect.bren.ucsb.edu/s/article/Bren-Recommended-Conferences"/>
              </a:rPr>
              <a:t>Potential Conference Opportunities for the Bren Community</a:t>
            </a:r>
          </a:p>
        </p:txBody>
      </p:sp>
      <p:sp>
        <p:nvSpPr>
          <p:cNvPr id="9" name="Freeform 9"/>
          <p:cNvSpPr/>
          <p:nvPr/>
        </p:nvSpPr>
        <p:spPr>
          <a:xfrm>
            <a:off x="641787" y="1392555"/>
            <a:ext cx="7315200" cy="91440"/>
          </a:xfrm>
          <a:custGeom>
            <a:avLst/>
            <a:gdLst/>
            <a:ahLst/>
            <a:cxnLst/>
            <a:rect l="l" t="t" r="r" b="b"/>
            <a:pathLst>
              <a:path w="7315200" h="91440">
                <a:moveTo>
                  <a:pt x="0" y="0"/>
                </a:moveTo>
                <a:lnTo>
                  <a:pt x="7315200" y="0"/>
                </a:lnTo>
                <a:lnTo>
                  <a:pt x="7315200" y="91440"/>
                </a:lnTo>
                <a:lnTo>
                  <a:pt x="0" y="9144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TextBox 10"/>
          <p:cNvSpPr txBox="1"/>
          <p:nvPr/>
        </p:nvSpPr>
        <p:spPr>
          <a:xfrm>
            <a:off x="732043" y="619378"/>
            <a:ext cx="17408787" cy="703581"/>
          </a:xfrm>
          <a:prstGeom prst="rect">
            <a:avLst/>
          </a:prstGeom>
        </p:spPr>
        <p:txBody>
          <a:bodyPr lIns="0" tIns="0" rIns="0" bIns="0" rtlCol="0" anchor="t">
            <a:spAutoFit/>
          </a:bodyPr>
          <a:lstStyle/>
          <a:p>
            <a:pPr algn="l">
              <a:lnSpc>
                <a:spcPts val="5200"/>
              </a:lnSpc>
            </a:pPr>
            <a:r>
              <a:rPr lang="en-US" sz="5200">
                <a:solidFill>
                  <a:srgbClr val="04859B"/>
                </a:solidFill>
                <a:latin typeface="Raleway Heavy"/>
                <a:ea typeface="Raleway Heavy"/>
                <a:cs typeface="Raleway Heavy"/>
                <a:sym typeface="Raleway Heavy"/>
              </a:rPr>
              <a:t>BrenConnect Resources</a:t>
            </a:r>
          </a:p>
        </p:txBody>
      </p:sp>
      <p:sp>
        <p:nvSpPr>
          <p:cNvPr id="11" name="TextBox 11"/>
          <p:cNvSpPr txBox="1"/>
          <p:nvPr/>
        </p:nvSpPr>
        <p:spPr>
          <a:xfrm>
            <a:off x="10929279" y="4483822"/>
            <a:ext cx="5875516" cy="847725"/>
          </a:xfrm>
          <a:prstGeom prst="rect">
            <a:avLst/>
          </a:prstGeom>
        </p:spPr>
        <p:txBody>
          <a:bodyPr lIns="0" tIns="0" rIns="0" bIns="0" rtlCol="0" anchor="t">
            <a:spAutoFit/>
          </a:bodyPr>
          <a:lstStyle/>
          <a:p>
            <a:pPr algn="ctr">
              <a:lnSpc>
                <a:spcPts val="3360"/>
              </a:lnSpc>
            </a:pPr>
            <a:r>
              <a:rPr lang="en-US" sz="2800" u="sng" spc="140">
                <a:solidFill>
                  <a:srgbClr val="0104FF"/>
                </a:solidFill>
                <a:latin typeface="Raleway 1"/>
                <a:ea typeface="Raleway 1"/>
                <a:cs typeface="Raleway 1"/>
                <a:sym typeface="Raleway 1"/>
                <a:hlinkClick r:id="rId9" tooltip="https://brenconnect.bren.ucsb.edu/s/article/Bren-Student-Clubs-and-Professional-Associations"/>
              </a:rPr>
              <a:t>Bren Student Professional Association Chapters</a:t>
            </a:r>
          </a:p>
        </p:txBody>
      </p:sp>
      <p:sp>
        <p:nvSpPr>
          <p:cNvPr id="12" name="TextBox 12"/>
          <p:cNvSpPr txBox="1"/>
          <p:nvPr/>
        </p:nvSpPr>
        <p:spPr>
          <a:xfrm>
            <a:off x="732043" y="2588304"/>
            <a:ext cx="4350638" cy="1106807"/>
          </a:xfrm>
          <a:prstGeom prst="rect">
            <a:avLst/>
          </a:prstGeom>
        </p:spPr>
        <p:txBody>
          <a:bodyPr lIns="0" tIns="0" rIns="0" bIns="0" rtlCol="0" anchor="t">
            <a:spAutoFit/>
          </a:bodyPr>
          <a:lstStyle/>
          <a:p>
            <a:pPr algn="l">
              <a:lnSpc>
                <a:spcPts val="4200"/>
              </a:lnSpc>
            </a:pPr>
            <a:r>
              <a:rPr lang="en-US" sz="4200">
                <a:solidFill>
                  <a:srgbClr val="55A51C"/>
                </a:solidFill>
                <a:latin typeface="Raleway Heavy"/>
                <a:ea typeface="Raleway Heavy"/>
                <a:cs typeface="Raleway Heavy"/>
                <a:sym typeface="Raleway Heavy"/>
              </a:rPr>
              <a:t>Professional Associations</a:t>
            </a:r>
          </a:p>
        </p:txBody>
      </p:sp>
      <p:sp>
        <p:nvSpPr>
          <p:cNvPr id="13" name="TextBox 13"/>
          <p:cNvSpPr txBox="1"/>
          <p:nvPr/>
        </p:nvSpPr>
        <p:spPr>
          <a:xfrm>
            <a:off x="641787" y="7118432"/>
            <a:ext cx="4350638" cy="573407"/>
          </a:xfrm>
          <a:prstGeom prst="rect">
            <a:avLst/>
          </a:prstGeom>
        </p:spPr>
        <p:txBody>
          <a:bodyPr lIns="0" tIns="0" rIns="0" bIns="0" rtlCol="0" anchor="t">
            <a:spAutoFit/>
          </a:bodyPr>
          <a:lstStyle/>
          <a:p>
            <a:pPr algn="l">
              <a:lnSpc>
                <a:spcPts val="4200"/>
              </a:lnSpc>
            </a:pPr>
            <a:r>
              <a:rPr lang="en-US" sz="4200">
                <a:solidFill>
                  <a:srgbClr val="55A51C"/>
                </a:solidFill>
                <a:latin typeface="Raleway Heavy"/>
                <a:ea typeface="Raleway Heavy"/>
                <a:cs typeface="Raleway Heavy"/>
                <a:sym typeface="Raleway Heavy"/>
              </a:rPr>
              <a:t>Conferences</a:t>
            </a:r>
          </a:p>
        </p:txBody>
      </p:sp>
      <p:sp>
        <p:nvSpPr>
          <p:cNvPr id="14" name="AutoShape 14"/>
          <p:cNvSpPr/>
          <p:nvPr/>
        </p:nvSpPr>
        <p:spPr>
          <a:xfrm flipV="1">
            <a:off x="2315675" y="3953938"/>
            <a:ext cx="1741701" cy="0"/>
          </a:xfrm>
          <a:prstGeom prst="line">
            <a:avLst/>
          </a:prstGeom>
          <a:ln w="38100" cap="flat">
            <a:solidFill>
              <a:srgbClr val="55A51C"/>
            </a:solidFill>
            <a:prstDash val="solid"/>
            <a:headEnd type="none" w="sm" len="sm"/>
            <a:tailEnd type="triangle" w="lg" len="med"/>
          </a:ln>
        </p:spPr>
        <p:txBody>
          <a:bodyPr/>
          <a:lstStyle/>
          <a:p>
            <a:endParaRPr lang="en-US"/>
          </a:p>
        </p:txBody>
      </p:sp>
      <p:sp>
        <p:nvSpPr>
          <p:cNvPr id="15" name="AutoShape 15"/>
          <p:cNvSpPr/>
          <p:nvPr/>
        </p:nvSpPr>
        <p:spPr>
          <a:xfrm flipV="1">
            <a:off x="2315675" y="7949014"/>
            <a:ext cx="1741701" cy="0"/>
          </a:xfrm>
          <a:prstGeom prst="line">
            <a:avLst/>
          </a:prstGeom>
          <a:ln w="38100" cap="flat">
            <a:solidFill>
              <a:srgbClr val="55A51C"/>
            </a:solidFill>
            <a:prstDash val="solid"/>
            <a:headEnd type="none" w="sm" len="sm"/>
            <a:tailEnd type="triangle" w="lg" len="med"/>
          </a:ln>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49F9FF-6CF5-AD49-C4DF-CF2CDF40D99F}"/>
              </a:ext>
            </a:extLst>
          </p:cNvPr>
          <p:cNvSpPr txBox="1"/>
          <p:nvPr/>
        </p:nvSpPr>
        <p:spPr>
          <a:xfrm>
            <a:off x="2057400" y="1714500"/>
            <a:ext cx="14554200" cy="3770263"/>
          </a:xfrm>
          <a:prstGeom prst="rect">
            <a:avLst/>
          </a:prstGeom>
          <a:noFill/>
        </p:spPr>
        <p:txBody>
          <a:bodyPr wrap="square" rtlCol="0">
            <a:spAutoFit/>
          </a:bodyPr>
          <a:lstStyle/>
          <a:p>
            <a:r>
              <a:rPr lang="en-US" sz="23900" dirty="0">
                <a:solidFill>
                  <a:schemeClr val="tx2"/>
                </a:solidFill>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2549</Words>
  <Application>Microsoft Office PowerPoint</Application>
  <PresentationFormat>Custom</PresentationFormat>
  <Paragraphs>357</Paragraphs>
  <Slides>37</Slides>
  <Notes>8</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37</vt:i4>
      </vt:variant>
    </vt:vector>
  </HeadingPairs>
  <TitlesOfParts>
    <vt:vector size="53" baseType="lpstr">
      <vt:lpstr>Calibri</vt:lpstr>
      <vt:lpstr>Raleway 2</vt:lpstr>
      <vt:lpstr>Raleway 2 Bold</vt:lpstr>
      <vt:lpstr>Open Sans 2 Bold</vt:lpstr>
      <vt:lpstr>Arial,Sans-Serif</vt:lpstr>
      <vt:lpstr>Sanchez</vt:lpstr>
      <vt:lpstr>Raleway Heavy</vt:lpstr>
      <vt:lpstr>Nunito Bold</vt:lpstr>
      <vt:lpstr>Raleway 1</vt:lpstr>
      <vt:lpstr>Raleway 1 Bold</vt:lpstr>
      <vt:lpstr>Open Sans 1 Bold</vt:lpstr>
      <vt:lpstr>Nunito</vt:lpstr>
      <vt:lpstr>Open Sans 2</vt:lpstr>
      <vt:lpstr>Arial</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Networking_at_Bren_Workshop</dc:title>
  <cp:lastModifiedBy>Amanda Asquith-Caya</cp:lastModifiedBy>
  <cp:revision>51</cp:revision>
  <dcterms:created xsi:type="dcterms:W3CDTF">2006-08-16T00:00:00Z</dcterms:created>
  <dcterms:modified xsi:type="dcterms:W3CDTF">2026-10-22T15:28:53Z</dcterms:modified>
  <dc:identifier>DAHT6BMoe8E</dc:identifier>
</cp:coreProperties>
</file>